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7" r:id="rId2"/>
    <p:sldId id="325" r:id="rId3"/>
    <p:sldId id="348" r:id="rId4"/>
    <p:sldId id="352" r:id="rId5"/>
    <p:sldId id="351" r:id="rId6"/>
    <p:sldId id="326" r:id="rId7"/>
    <p:sldId id="324" r:id="rId8"/>
    <p:sldId id="353" r:id="rId9"/>
    <p:sldId id="327" r:id="rId10"/>
    <p:sldId id="333" r:id="rId11"/>
    <p:sldId id="331" r:id="rId12"/>
    <p:sldId id="328" r:id="rId13"/>
    <p:sldId id="329" r:id="rId14"/>
    <p:sldId id="359" r:id="rId15"/>
    <p:sldId id="361" r:id="rId16"/>
    <p:sldId id="362" r:id="rId17"/>
    <p:sldId id="363" r:id="rId18"/>
    <p:sldId id="330" r:id="rId19"/>
    <p:sldId id="374" r:id="rId20"/>
    <p:sldId id="376" r:id="rId21"/>
    <p:sldId id="367" r:id="rId22"/>
    <p:sldId id="340" r:id="rId23"/>
    <p:sldId id="341" r:id="rId24"/>
    <p:sldId id="375" r:id="rId25"/>
    <p:sldId id="343" r:id="rId26"/>
    <p:sldId id="358" r:id="rId27"/>
    <p:sldId id="369" r:id="rId28"/>
    <p:sldId id="370" r:id="rId29"/>
    <p:sldId id="371" r:id="rId30"/>
    <p:sldId id="372" r:id="rId31"/>
    <p:sldId id="355" r:id="rId32"/>
    <p:sldId id="356" r:id="rId33"/>
    <p:sldId id="368" r:id="rId34"/>
    <p:sldId id="373" r:id="rId35"/>
    <p:sldId id="357" r:id="rId36"/>
    <p:sldId id="354" r:id="rId37"/>
    <p:sldId id="344" r:id="rId38"/>
    <p:sldId id="345" r:id="rId39"/>
    <p:sldId id="346" r:id="rId40"/>
    <p:sldId id="34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AAF0146-E9F7-4083-883B-16F050C977A2}">
          <p14:sldIdLst>
            <p14:sldId id="257"/>
          </p14:sldIdLst>
        </p14:section>
        <p14:section name="Evolution of databases" id="{72148C02-34D6-44B4-9332-51AA4A959F31}">
          <p14:sldIdLst>
            <p14:sldId id="325"/>
            <p14:sldId id="348"/>
            <p14:sldId id="352"/>
            <p14:sldId id="351"/>
            <p14:sldId id="326"/>
            <p14:sldId id="324"/>
            <p14:sldId id="353"/>
          </p14:sldIdLst>
        </p14:section>
        <p14:section name="SQL training" id="{0C05C1AD-C6D2-4A1D-973E-9EAFB78796A8}">
          <p14:sldIdLst>
            <p14:sldId id="327"/>
            <p14:sldId id="333"/>
            <p14:sldId id="331"/>
            <p14:sldId id="328"/>
            <p14:sldId id="329"/>
            <p14:sldId id="359"/>
            <p14:sldId id="361"/>
            <p14:sldId id="362"/>
            <p14:sldId id="363"/>
            <p14:sldId id="330"/>
            <p14:sldId id="374"/>
            <p14:sldId id="376"/>
            <p14:sldId id="367"/>
            <p14:sldId id="340"/>
            <p14:sldId id="341"/>
            <p14:sldId id="375"/>
          </p14:sldIdLst>
        </p14:section>
        <p14:section name="Data Warehousing &amp; BI" id="{2C4FB15B-4A4C-4DBE-86F9-AE0BFAA80926}">
          <p14:sldIdLst>
            <p14:sldId id="343"/>
            <p14:sldId id="358"/>
            <p14:sldId id="369"/>
            <p14:sldId id="370"/>
            <p14:sldId id="371"/>
            <p14:sldId id="372"/>
            <p14:sldId id="355"/>
            <p14:sldId id="356"/>
            <p14:sldId id="368"/>
            <p14:sldId id="373"/>
            <p14:sldId id="357"/>
          </p14:sldIdLst>
        </p14:section>
        <p14:section name="Intro to Big Data" id="{0D30E8E7-442C-474D-A506-8E64B44245A9}">
          <p14:sldIdLst>
            <p14:sldId id="354"/>
            <p14:sldId id="344"/>
            <p14:sldId id="345"/>
            <p14:sldId id="346"/>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A3"/>
    <a:srgbClr val="4A4A67"/>
    <a:srgbClr val="949494"/>
    <a:srgbClr val="D9E1F2"/>
    <a:srgbClr val="993300"/>
    <a:srgbClr val="DEECFD"/>
    <a:srgbClr val="CC6600"/>
    <a:srgbClr val="803C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2060" autoAdjust="0"/>
  </p:normalViewPr>
  <p:slideViewPr>
    <p:cSldViewPr snapToGrid="0">
      <p:cViewPr varScale="1">
        <p:scale>
          <a:sx n="68" d="100"/>
          <a:sy n="68" d="100"/>
        </p:scale>
        <p:origin x="846" y="78"/>
      </p:cViewPr>
      <p:guideLst/>
    </p:cSldViewPr>
  </p:slideViewPr>
  <p:notesTextViewPr>
    <p:cViewPr>
      <p:scale>
        <a:sx n="1" d="1"/>
        <a:sy n="1" d="1"/>
      </p:scale>
      <p:origin x="0" y="0"/>
    </p:cViewPr>
  </p:notesTextViewPr>
  <p:sorterViewPr>
    <p:cViewPr varScale="1">
      <p:scale>
        <a:sx n="100" d="100"/>
        <a:sy n="100" d="100"/>
      </p:scale>
      <p:origin x="0" y="-92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3017E-8DF3-4190-80A0-8C8BFE7B1ACE}"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IN"/>
        </a:p>
      </dgm:t>
    </dgm:pt>
    <dgm:pt modelId="{E9D897DE-F940-4EED-AC7B-7E755C19C7B1}">
      <dgm:prSet phldrT="[Text]"/>
      <dgm:spPr/>
      <dgm:t>
        <a:bodyPr/>
        <a:lstStyle/>
        <a:p>
          <a:r>
            <a:rPr lang="en-IN" dirty="0" smtClean="0"/>
            <a:t>Data</a:t>
          </a:r>
          <a:endParaRPr lang="en-IN" dirty="0"/>
        </a:p>
      </dgm:t>
    </dgm:pt>
    <dgm:pt modelId="{361786DB-1FD7-4171-93C4-98686C556E6C}" type="parTrans" cxnId="{F1A0EEA0-B3E9-4E37-8E54-6D9B943972A3}">
      <dgm:prSet/>
      <dgm:spPr/>
      <dgm:t>
        <a:bodyPr/>
        <a:lstStyle/>
        <a:p>
          <a:endParaRPr lang="en-IN"/>
        </a:p>
      </dgm:t>
    </dgm:pt>
    <dgm:pt modelId="{CC71D800-94B7-466C-88AD-6E5616BDE02E}" type="sibTrans" cxnId="{F1A0EEA0-B3E9-4E37-8E54-6D9B943972A3}">
      <dgm:prSet/>
      <dgm:spPr/>
      <dgm:t>
        <a:bodyPr/>
        <a:lstStyle/>
        <a:p>
          <a:endParaRPr lang="en-IN"/>
        </a:p>
      </dgm:t>
    </dgm:pt>
    <dgm:pt modelId="{2AB97B28-D44B-4FDE-86D0-251724D03156}" type="asst">
      <dgm:prSet phldrT="[Text]"/>
      <dgm:spPr/>
      <dgm:t>
        <a:bodyPr/>
        <a:lstStyle/>
        <a:p>
          <a:r>
            <a:rPr lang="en-IN" dirty="0" smtClean="0"/>
            <a:t>Categorical</a:t>
          </a:r>
          <a:endParaRPr lang="en-IN" dirty="0"/>
        </a:p>
      </dgm:t>
    </dgm:pt>
    <dgm:pt modelId="{E17CF775-75BB-43A8-9C0B-77AD8841B47E}" type="parTrans" cxnId="{B19BA0CD-8402-41F0-8DD5-E4E1888B9528}">
      <dgm:prSet/>
      <dgm:spPr/>
      <dgm:t>
        <a:bodyPr/>
        <a:lstStyle/>
        <a:p>
          <a:endParaRPr lang="en-IN"/>
        </a:p>
      </dgm:t>
    </dgm:pt>
    <dgm:pt modelId="{2EB0BF8E-5544-4C49-8355-22B33A9EB5F4}" type="sibTrans" cxnId="{B19BA0CD-8402-41F0-8DD5-E4E1888B9528}">
      <dgm:prSet/>
      <dgm:spPr/>
      <dgm:t>
        <a:bodyPr/>
        <a:lstStyle/>
        <a:p>
          <a:endParaRPr lang="en-IN"/>
        </a:p>
      </dgm:t>
    </dgm:pt>
    <dgm:pt modelId="{12C1C781-566D-4185-9F90-F599B7B5769E}" type="asst">
      <dgm:prSet/>
      <dgm:spPr/>
      <dgm:t>
        <a:bodyPr/>
        <a:lstStyle/>
        <a:p>
          <a:r>
            <a:rPr lang="en-IN" dirty="0" smtClean="0"/>
            <a:t>Numerical</a:t>
          </a:r>
          <a:endParaRPr lang="en-IN" dirty="0"/>
        </a:p>
      </dgm:t>
    </dgm:pt>
    <dgm:pt modelId="{8CC87062-0588-4FB4-A4C0-0C008E7BD9C3}" type="parTrans" cxnId="{5D9D4EE1-1A49-40E4-8F48-65FA3594DA11}">
      <dgm:prSet/>
      <dgm:spPr/>
      <dgm:t>
        <a:bodyPr/>
        <a:lstStyle/>
        <a:p>
          <a:endParaRPr lang="en-IN"/>
        </a:p>
      </dgm:t>
    </dgm:pt>
    <dgm:pt modelId="{29745C29-D5B0-48D9-9554-E61FB2E1F9DC}" type="sibTrans" cxnId="{5D9D4EE1-1A49-40E4-8F48-65FA3594DA11}">
      <dgm:prSet/>
      <dgm:spPr/>
      <dgm:t>
        <a:bodyPr/>
        <a:lstStyle/>
        <a:p>
          <a:endParaRPr lang="en-IN"/>
        </a:p>
      </dgm:t>
    </dgm:pt>
    <dgm:pt modelId="{C036708F-8AE6-43BC-AD57-7050AEC132FF}" type="asst">
      <dgm:prSet/>
      <dgm:spPr/>
      <dgm:t>
        <a:bodyPr/>
        <a:lstStyle/>
        <a:p>
          <a:r>
            <a:rPr lang="en-IN" dirty="0" smtClean="0"/>
            <a:t>Nominal</a:t>
          </a:r>
          <a:endParaRPr lang="en-IN" dirty="0"/>
        </a:p>
      </dgm:t>
    </dgm:pt>
    <dgm:pt modelId="{99FEFB3A-538E-4915-BD05-73E9B5D0A4CC}" type="parTrans" cxnId="{0F91A09E-051F-44F4-A46C-6D14FFD839FE}">
      <dgm:prSet/>
      <dgm:spPr/>
      <dgm:t>
        <a:bodyPr/>
        <a:lstStyle/>
        <a:p>
          <a:endParaRPr lang="en-IN"/>
        </a:p>
      </dgm:t>
    </dgm:pt>
    <dgm:pt modelId="{357EBCBB-2ED2-4BB8-9EA1-3BE517ED84F7}" type="sibTrans" cxnId="{0F91A09E-051F-44F4-A46C-6D14FFD839FE}">
      <dgm:prSet/>
      <dgm:spPr/>
      <dgm:t>
        <a:bodyPr/>
        <a:lstStyle/>
        <a:p>
          <a:endParaRPr lang="en-IN"/>
        </a:p>
      </dgm:t>
    </dgm:pt>
    <dgm:pt modelId="{3E18C7C1-E0DE-4076-8EC3-55E6F475F90C}" type="asst">
      <dgm:prSet/>
      <dgm:spPr/>
      <dgm:t>
        <a:bodyPr/>
        <a:lstStyle/>
        <a:p>
          <a:r>
            <a:rPr lang="en-IN" dirty="0" smtClean="0"/>
            <a:t>Ordinal</a:t>
          </a:r>
          <a:endParaRPr lang="en-IN" dirty="0"/>
        </a:p>
      </dgm:t>
    </dgm:pt>
    <dgm:pt modelId="{6FF695B3-CECF-44C3-A613-0D2B96A0B4D9}" type="parTrans" cxnId="{8F94E3CD-A49C-4822-AC9D-86E1442470AC}">
      <dgm:prSet/>
      <dgm:spPr/>
      <dgm:t>
        <a:bodyPr/>
        <a:lstStyle/>
        <a:p>
          <a:endParaRPr lang="en-IN"/>
        </a:p>
      </dgm:t>
    </dgm:pt>
    <dgm:pt modelId="{C77FCD4D-3316-4387-9743-FDD6D210294A}" type="sibTrans" cxnId="{8F94E3CD-A49C-4822-AC9D-86E1442470AC}">
      <dgm:prSet/>
      <dgm:spPr/>
      <dgm:t>
        <a:bodyPr/>
        <a:lstStyle/>
        <a:p>
          <a:endParaRPr lang="en-IN"/>
        </a:p>
      </dgm:t>
    </dgm:pt>
    <dgm:pt modelId="{6CD5325B-1ABD-4F0A-ADE3-6D3A68C68C07}" type="asst">
      <dgm:prSet/>
      <dgm:spPr/>
      <dgm:t>
        <a:bodyPr/>
        <a:lstStyle/>
        <a:p>
          <a:r>
            <a:rPr lang="en-IN" dirty="0" smtClean="0"/>
            <a:t>Interval</a:t>
          </a:r>
          <a:endParaRPr lang="en-IN" dirty="0"/>
        </a:p>
      </dgm:t>
    </dgm:pt>
    <dgm:pt modelId="{2E1F2589-EE93-4153-9B5B-B7C6A10D9572}" type="parTrans" cxnId="{C5084C89-0C57-467D-91E4-29F4FF981890}">
      <dgm:prSet/>
      <dgm:spPr/>
      <dgm:t>
        <a:bodyPr/>
        <a:lstStyle/>
        <a:p>
          <a:endParaRPr lang="en-IN"/>
        </a:p>
      </dgm:t>
    </dgm:pt>
    <dgm:pt modelId="{4F3CED41-043C-4CA7-B781-4914B057B0CC}" type="sibTrans" cxnId="{C5084C89-0C57-467D-91E4-29F4FF981890}">
      <dgm:prSet/>
      <dgm:spPr/>
      <dgm:t>
        <a:bodyPr/>
        <a:lstStyle/>
        <a:p>
          <a:endParaRPr lang="en-IN"/>
        </a:p>
      </dgm:t>
    </dgm:pt>
    <dgm:pt modelId="{8FF2B06E-B7F1-472A-8F59-4AFAA3001E35}" type="asst">
      <dgm:prSet/>
      <dgm:spPr/>
      <dgm:t>
        <a:bodyPr/>
        <a:lstStyle/>
        <a:p>
          <a:r>
            <a:rPr lang="en-IN" dirty="0" smtClean="0"/>
            <a:t>Ratio</a:t>
          </a:r>
          <a:endParaRPr lang="en-IN" dirty="0"/>
        </a:p>
      </dgm:t>
    </dgm:pt>
    <dgm:pt modelId="{72491282-2546-4D77-A905-3CB50C158CE9}" type="parTrans" cxnId="{0D381CD4-E87A-4A64-BD98-270581688294}">
      <dgm:prSet/>
      <dgm:spPr/>
      <dgm:t>
        <a:bodyPr/>
        <a:lstStyle/>
        <a:p>
          <a:endParaRPr lang="en-IN"/>
        </a:p>
      </dgm:t>
    </dgm:pt>
    <dgm:pt modelId="{AC0A6F4F-5D29-4E78-99CC-196A0BF958A2}" type="sibTrans" cxnId="{0D381CD4-E87A-4A64-BD98-270581688294}">
      <dgm:prSet/>
      <dgm:spPr/>
      <dgm:t>
        <a:bodyPr/>
        <a:lstStyle/>
        <a:p>
          <a:endParaRPr lang="en-IN"/>
        </a:p>
      </dgm:t>
    </dgm:pt>
    <dgm:pt modelId="{A5C57F1F-3B37-4112-87A4-C429158C8FA9}" type="pres">
      <dgm:prSet presAssocID="{0EA3017E-8DF3-4190-80A0-8C8BFE7B1ACE}" presName="hierChild1" presStyleCnt="0">
        <dgm:presLayoutVars>
          <dgm:orgChart val="1"/>
          <dgm:chPref val="1"/>
          <dgm:dir/>
          <dgm:animOne val="branch"/>
          <dgm:animLvl val="lvl"/>
          <dgm:resizeHandles/>
        </dgm:presLayoutVars>
      </dgm:prSet>
      <dgm:spPr/>
      <dgm:t>
        <a:bodyPr/>
        <a:lstStyle/>
        <a:p>
          <a:endParaRPr lang="en-IN"/>
        </a:p>
      </dgm:t>
    </dgm:pt>
    <dgm:pt modelId="{4731907E-C4D3-4900-982F-414460A7B21D}" type="pres">
      <dgm:prSet presAssocID="{E9D897DE-F940-4EED-AC7B-7E755C19C7B1}" presName="hierRoot1" presStyleCnt="0">
        <dgm:presLayoutVars>
          <dgm:hierBranch val="init"/>
        </dgm:presLayoutVars>
      </dgm:prSet>
      <dgm:spPr/>
    </dgm:pt>
    <dgm:pt modelId="{912618E5-38A1-470F-B4A2-E5DC6EE31AD9}" type="pres">
      <dgm:prSet presAssocID="{E9D897DE-F940-4EED-AC7B-7E755C19C7B1}" presName="rootComposite1" presStyleCnt="0"/>
      <dgm:spPr/>
    </dgm:pt>
    <dgm:pt modelId="{99685EA4-C39C-4D88-8395-D688E1D99C3B}" type="pres">
      <dgm:prSet presAssocID="{E9D897DE-F940-4EED-AC7B-7E755C19C7B1}" presName="rootText1" presStyleLbl="node0" presStyleIdx="0" presStyleCnt="1">
        <dgm:presLayoutVars>
          <dgm:chPref val="3"/>
        </dgm:presLayoutVars>
      </dgm:prSet>
      <dgm:spPr/>
      <dgm:t>
        <a:bodyPr/>
        <a:lstStyle/>
        <a:p>
          <a:endParaRPr lang="en-IN"/>
        </a:p>
      </dgm:t>
    </dgm:pt>
    <dgm:pt modelId="{1F889408-4221-496B-834A-1FB5F32F4412}" type="pres">
      <dgm:prSet presAssocID="{E9D897DE-F940-4EED-AC7B-7E755C19C7B1}" presName="rootConnector1" presStyleLbl="node1" presStyleIdx="0" presStyleCnt="0"/>
      <dgm:spPr/>
      <dgm:t>
        <a:bodyPr/>
        <a:lstStyle/>
        <a:p>
          <a:endParaRPr lang="en-IN"/>
        </a:p>
      </dgm:t>
    </dgm:pt>
    <dgm:pt modelId="{0B484E1C-C6B0-4DB1-A838-048647A944F3}" type="pres">
      <dgm:prSet presAssocID="{E9D897DE-F940-4EED-AC7B-7E755C19C7B1}" presName="hierChild2" presStyleCnt="0"/>
      <dgm:spPr/>
    </dgm:pt>
    <dgm:pt modelId="{137DFA18-C5F6-4F25-85E2-00A8F5B66F7A}" type="pres">
      <dgm:prSet presAssocID="{E9D897DE-F940-4EED-AC7B-7E755C19C7B1}" presName="hierChild3" presStyleCnt="0"/>
      <dgm:spPr/>
    </dgm:pt>
    <dgm:pt modelId="{74C738C0-BBB5-486A-9FFE-1AF658D80245}" type="pres">
      <dgm:prSet presAssocID="{E17CF775-75BB-43A8-9C0B-77AD8841B47E}" presName="Name111" presStyleLbl="parChTrans1D2" presStyleIdx="0" presStyleCnt="2"/>
      <dgm:spPr/>
      <dgm:t>
        <a:bodyPr/>
        <a:lstStyle/>
        <a:p>
          <a:endParaRPr lang="en-IN"/>
        </a:p>
      </dgm:t>
    </dgm:pt>
    <dgm:pt modelId="{BDD84351-1FA6-4B3F-9CB5-DF7CAE7DAABD}" type="pres">
      <dgm:prSet presAssocID="{2AB97B28-D44B-4FDE-86D0-251724D03156}" presName="hierRoot3" presStyleCnt="0">
        <dgm:presLayoutVars>
          <dgm:hierBranch val="init"/>
        </dgm:presLayoutVars>
      </dgm:prSet>
      <dgm:spPr/>
    </dgm:pt>
    <dgm:pt modelId="{98E143A1-94BB-455F-A018-40470B93F078}" type="pres">
      <dgm:prSet presAssocID="{2AB97B28-D44B-4FDE-86D0-251724D03156}" presName="rootComposite3" presStyleCnt="0"/>
      <dgm:spPr/>
    </dgm:pt>
    <dgm:pt modelId="{07DF6C37-0A22-4F12-BE60-E0D0A5898BD3}" type="pres">
      <dgm:prSet presAssocID="{2AB97B28-D44B-4FDE-86D0-251724D03156}" presName="rootText3" presStyleLbl="asst1" presStyleIdx="0" presStyleCnt="6">
        <dgm:presLayoutVars>
          <dgm:chPref val="3"/>
        </dgm:presLayoutVars>
      </dgm:prSet>
      <dgm:spPr/>
      <dgm:t>
        <a:bodyPr/>
        <a:lstStyle/>
        <a:p>
          <a:endParaRPr lang="en-IN"/>
        </a:p>
      </dgm:t>
    </dgm:pt>
    <dgm:pt modelId="{1FCD83F6-2342-4837-AE2A-E77D2B669D9B}" type="pres">
      <dgm:prSet presAssocID="{2AB97B28-D44B-4FDE-86D0-251724D03156}" presName="rootConnector3" presStyleLbl="asst1" presStyleIdx="0" presStyleCnt="6"/>
      <dgm:spPr/>
      <dgm:t>
        <a:bodyPr/>
        <a:lstStyle/>
        <a:p>
          <a:endParaRPr lang="en-IN"/>
        </a:p>
      </dgm:t>
    </dgm:pt>
    <dgm:pt modelId="{5ADA53C4-8F47-4ACA-8C46-34156FC6F4EE}" type="pres">
      <dgm:prSet presAssocID="{2AB97B28-D44B-4FDE-86D0-251724D03156}" presName="hierChild6" presStyleCnt="0"/>
      <dgm:spPr/>
    </dgm:pt>
    <dgm:pt modelId="{0F093F2B-41FE-40DD-A8D0-BEC57864F3C9}" type="pres">
      <dgm:prSet presAssocID="{2AB97B28-D44B-4FDE-86D0-251724D03156}" presName="hierChild7" presStyleCnt="0"/>
      <dgm:spPr/>
    </dgm:pt>
    <dgm:pt modelId="{98E62AF8-09C3-41BD-AA78-1497F595BA31}" type="pres">
      <dgm:prSet presAssocID="{99FEFB3A-538E-4915-BD05-73E9B5D0A4CC}" presName="Name111" presStyleLbl="parChTrans1D3" presStyleIdx="0" presStyleCnt="4"/>
      <dgm:spPr/>
      <dgm:t>
        <a:bodyPr/>
        <a:lstStyle/>
        <a:p>
          <a:endParaRPr lang="en-IN"/>
        </a:p>
      </dgm:t>
    </dgm:pt>
    <dgm:pt modelId="{55E45BDD-CADF-47ED-B42A-899134884864}" type="pres">
      <dgm:prSet presAssocID="{C036708F-8AE6-43BC-AD57-7050AEC132FF}" presName="hierRoot3" presStyleCnt="0">
        <dgm:presLayoutVars>
          <dgm:hierBranch val="init"/>
        </dgm:presLayoutVars>
      </dgm:prSet>
      <dgm:spPr/>
    </dgm:pt>
    <dgm:pt modelId="{BBD371F2-56BA-47B1-AE7A-8AFFE603B713}" type="pres">
      <dgm:prSet presAssocID="{C036708F-8AE6-43BC-AD57-7050AEC132FF}" presName="rootComposite3" presStyleCnt="0"/>
      <dgm:spPr/>
    </dgm:pt>
    <dgm:pt modelId="{79B5DC32-21F9-4583-BB5C-6123CE7F2A1A}" type="pres">
      <dgm:prSet presAssocID="{C036708F-8AE6-43BC-AD57-7050AEC132FF}" presName="rootText3" presStyleLbl="asst1" presStyleIdx="1" presStyleCnt="6">
        <dgm:presLayoutVars>
          <dgm:chPref val="3"/>
        </dgm:presLayoutVars>
      </dgm:prSet>
      <dgm:spPr/>
      <dgm:t>
        <a:bodyPr/>
        <a:lstStyle/>
        <a:p>
          <a:endParaRPr lang="en-IN"/>
        </a:p>
      </dgm:t>
    </dgm:pt>
    <dgm:pt modelId="{27FD5776-17E7-43D4-972E-90707AB44806}" type="pres">
      <dgm:prSet presAssocID="{C036708F-8AE6-43BC-AD57-7050AEC132FF}" presName="rootConnector3" presStyleLbl="asst1" presStyleIdx="1" presStyleCnt="6"/>
      <dgm:spPr/>
      <dgm:t>
        <a:bodyPr/>
        <a:lstStyle/>
        <a:p>
          <a:endParaRPr lang="en-IN"/>
        </a:p>
      </dgm:t>
    </dgm:pt>
    <dgm:pt modelId="{E66F4990-8932-4FB5-B0FC-FE56B54F7327}" type="pres">
      <dgm:prSet presAssocID="{C036708F-8AE6-43BC-AD57-7050AEC132FF}" presName="hierChild6" presStyleCnt="0"/>
      <dgm:spPr/>
    </dgm:pt>
    <dgm:pt modelId="{4740B28E-D79A-4FF3-A838-09739BC3C966}" type="pres">
      <dgm:prSet presAssocID="{C036708F-8AE6-43BC-AD57-7050AEC132FF}" presName="hierChild7" presStyleCnt="0"/>
      <dgm:spPr/>
    </dgm:pt>
    <dgm:pt modelId="{DA73D4D2-E5CF-4D72-892D-0D79B5E1C3AF}" type="pres">
      <dgm:prSet presAssocID="{6FF695B3-CECF-44C3-A613-0D2B96A0B4D9}" presName="Name111" presStyleLbl="parChTrans1D3" presStyleIdx="1" presStyleCnt="4"/>
      <dgm:spPr/>
      <dgm:t>
        <a:bodyPr/>
        <a:lstStyle/>
        <a:p>
          <a:endParaRPr lang="en-IN"/>
        </a:p>
      </dgm:t>
    </dgm:pt>
    <dgm:pt modelId="{A00F5663-5BB0-45EA-9978-F6285F430F67}" type="pres">
      <dgm:prSet presAssocID="{3E18C7C1-E0DE-4076-8EC3-55E6F475F90C}" presName="hierRoot3" presStyleCnt="0">
        <dgm:presLayoutVars>
          <dgm:hierBranch val="init"/>
        </dgm:presLayoutVars>
      </dgm:prSet>
      <dgm:spPr/>
    </dgm:pt>
    <dgm:pt modelId="{AD8AB617-35B2-41AA-BFED-EFBE60145488}" type="pres">
      <dgm:prSet presAssocID="{3E18C7C1-E0DE-4076-8EC3-55E6F475F90C}" presName="rootComposite3" presStyleCnt="0"/>
      <dgm:spPr/>
    </dgm:pt>
    <dgm:pt modelId="{3C259200-2687-4E82-9F42-8975C9C49309}" type="pres">
      <dgm:prSet presAssocID="{3E18C7C1-E0DE-4076-8EC3-55E6F475F90C}" presName="rootText3" presStyleLbl="asst1" presStyleIdx="2" presStyleCnt="6">
        <dgm:presLayoutVars>
          <dgm:chPref val="3"/>
        </dgm:presLayoutVars>
      </dgm:prSet>
      <dgm:spPr/>
      <dgm:t>
        <a:bodyPr/>
        <a:lstStyle/>
        <a:p>
          <a:endParaRPr lang="en-IN"/>
        </a:p>
      </dgm:t>
    </dgm:pt>
    <dgm:pt modelId="{202032EC-8BD6-4049-876A-10D31F00CBB7}" type="pres">
      <dgm:prSet presAssocID="{3E18C7C1-E0DE-4076-8EC3-55E6F475F90C}" presName="rootConnector3" presStyleLbl="asst1" presStyleIdx="2" presStyleCnt="6"/>
      <dgm:spPr/>
      <dgm:t>
        <a:bodyPr/>
        <a:lstStyle/>
        <a:p>
          <a:endParaRPr lang="en-IN"/>
        </a:p>
      </dgm:t>
    </dgm:pt>
    <dgm:pt modelId="{765A0171-AD3F-4B05-ABAE-00C46F5B664E}" type="pres">
      <dgm:prSet presAssocID="{3E18C7C1-E0DE-4076-8EC3-55E6F475F90C}" presName="hierChild6" presStyleCnt="0"/>
      <dgm:spPr/>
    </dgm:pt>
    <dgm:pt modelId="{A80C11E3-02B1-4715-9D71-95383446D274}" type="pres">
      <dgm:prSet presAssocID="{3E18C7C1-E0DE-4076-8EC3-55E6F475F90C}" presName="hierChild7" presStyleCnt="0"/>
      <dgm:spPr/>
    </dgm:pt>
    <dgm:pt modelId="{F714DF1C-94D2-431D-9773-C4D6C4C840EB}" type="pres">
      <dgm:prSet presAssocID="{8CC87062-0588-4FB4-A4C0-0C008E7BD9C3}" presName="Name111" presStyleLbl="parChTrans1D2" presStyleIdx="1" presStyleCnt="2"/>
      <dgm:spPr/>
      <dgm:t>
        <a:bodyPr/>
        <a:lstStyle/>
        <a:p>
          <a:endParaRPr lang="en-IN"/>
        </a:p>
      </dgm:t>
    </dgm:pt>
    <dgm:pt modelId="{16D188B0-3AA8-40A9-BD4A-23A05297ACA6}" type="pres">
      <dgm:prSet presAssocID="{12C1C781-566D-4185-9F90-F599B7B5769E}" presName="hierRoot3" presStyleCnt="0">
        <dgm:presLayoutVars>
          <dgm:hierBranch val="init"/>
        </dgm:presLayoutVars>
      </dgm:prSet>
      <dgm:spPr/>
    </dgm:pt>
    <dgm:pt modelId="{CD43809C-B063-4312-9D89-3C1393418A5F}" type="pres">
      <dgm:prSet presAssocID="{12C1C781-566D-4185-9F90-F599B7B5769E}" presName="rootComposite3" presStyleCnt="0"/>
      <dgm:spPr/>
    </dgm:pt>
    <dgm:pt modelId="{54E91769-6CAB-49E9-A664-0F6034631DDA}" type="pres">
      <dgm:prSet presAssocID="{12C1C781-566D-4185-9F90-F599B7B5769E}" presName="rootText3" presStyleLbl="asst1" presStyleIdx="3" presStyleCnt="6">
        <dgm:presLayoutVars>
          <dgm:chPref val="3"/>
        </dgm:presLayoutVars>
      </dgm:prSet>
      <dgm:spPr/>
      <dgm:t>
        <a:bodyPr/>
        <a:lstStyle/>
        <a:p>
          <a:endParaRPr lang="en-IN"/>
        </a:p>
      </dgm:t>
    </dgm:pt>
    <dgm:pt modelId="{50F6E6B8-9182-4D6C-9D62-7376FD9A69BB}" type="pres">
      <dgm:prSet presAssocID="{12C1C781-566D-4185-9F90-F599B7B5769E}" presName="rootConnector3" presStyleLbl="asst1" presStyleIdx="3" presStyleCnt="6"/>
      <dgm:spPr/>
      <dgm:t>
        <a:bodyPr/>
        <a:lstStyle/>
        <a:p>
          <a:endParaRPr lang="en-IN"/>
        </a:p>
      </dgm:t>
    </dgm:pt>
    <dgm:pt modelId="{F3314F64-75BD-4F6C-988D-8442A33657EF}" type="pres">
      <dgm:prSet presAssocID="{12C1C781-566D-4185-9F90-F599B7B5769E}" presName="hierChild6" presStyleCnt="0"/>
      <dgm:spPr/>
    </dgm:pt>
    <dgm:pt modelId="{BFC613EE-8499-40C8-842E-B5E9B3C5A193}" type="pres">
      <dgm:prSet presAssocID="{12C1C781-566D-4185-9F90-F599B7B5769E}" presName="hierChild7" presStyleCnt="0"/>
      <dgm:spPr/>
    </dgm:pt>
    <dgm:pt modelId="{7CB3298A-BA07-4AB7-9846-3789B72B8C7F}" type="pres">
      <dgm:prSet presAssocID="{2E1F2589-EE93-4153-9B5B-B7C6A10D9572}" presName="Name111" presStyleLbl="parChTrans1D3" presStyleIdx="2" presStyleCnt="4"/>
      <dgm:spPr/>
      <dgm:t>
        <a:bodyPr/>
        <a:lstStyle/>
        <a:p>
          <a:endParaRPr lang="en-IN"/>
        </a:p>
      </dgm:t>
    </dgm:pt>
    <dgm:pt modelId="{D5C3E831-5DB1-4F1D-A087-CAF7761D9FB0}" type="pres">
      <dgm:prSet presAssocID="{6CD5325B-1ABD-4F0A-ADE3-6D3A68C68C07}" presName="hierRoot3" presStyleCnt="0">
        <dgm:presLayoutVars>
          <dgm:hierBranch val="init"/>
        </dgm:presLayoutVars>
      </dgm:prSet>
      <dgm:spPr/>
    </dgm:pt>
    <dgm:pt modelId="{4B38D43F-AE9C-4048-AB6E-A0E911CA51BE}" type="pres">
      <dgm:prSet presAssocID="{6CD5325B-1ABD-4F0A-ADE3-6D3A68C68C07}" presName="rootComposite3" presStyleCnt="0"/>
      <dgm:spPr/>
    </dgm:pt>
    <dgm:pt modelId="{D46F4BF2-B1A4-4B1E-8C2A-CADB1B8C7B94}" type="pres">
      <dgm:prSet presAssocID="{6CD5325B-1ABD-4F0A-ADE3-6D3A68C68C07}" presName="rootText3" presStyleLbl="asst1" presStyleIdx="4" presStyleCnt="6">
        <dgm:presLayoutVars>
          <dgm:chPref val="3"/>
        </dgm:presLayoutVars>
      </dgm:prSet>
      <dgm:spPr/>
      <dgm:t>
        <a:bodyPr/>
        <a:lstStyle/>
        <a:p>
          <a:endParaRPr lang="en-IN"/>
        </a:p>
      </dgm:t>
    </dgm:pt>
    <dgm:pt modelId="{60961BA3-E58D-4C57-A658-F427E4AD7120}" type="pres">
      <dgm:prSet presAssocID="{6CD5325B-1ABD-4F0A-ADE3-6D3A68C68C07}" presName="rootConnector3" presStyleLbl="asst1" presStyleIdx="4" presStyleCnt="6"/>
      <dgm:spPr/>
      <dgm:t>
        <a:bodyPr/>
        <a:lstStyle/>
        <a:p>
          <a:endParaRPr lang="en-IN"/>
        </a:p>
      </dgm:t>
    </dgm:pt>
    <dgm:pt modelId="{A00EA6C9-4075-46F3-9981-4F7887262A03}" type="pres">
      <dgm:prSet presAssocID="{6CD5325B-1ABD-4F0A-ADE3-6D3A68C68C07}" presName="hierChild6" presStyleCnt="0"/>
      <dgm:spPr/>
    </dgm:pt>
    <dgm:pt modelId="{CC28733C-7A04-4B11-AAFD-94835D3F971E}" type="pres">
      <dgm:prSet presAssocID="{6CD5325B-1ABD-4F0A-ADE3-6D3A68C68C07}" presName="hierChild7" presStyleCnt="0"/>
      <dgm:spPr/>
    </dgm:pt>
    <dgm:pt modelId="{495E06D4-70B5-411D-AEC3-91EBC055BCE3}" type="pres">
      <dgm:prSet presAssocID="{72491282-2546-4D77-A905-3CB50C158CE9}" presName="Name111" presStyleLbl="parChTrans1D3" presStyleIdx="3" presStyleCnt="4"/>
      <dgm:spPr/>
      <dgm:t>
        <a:bodyPr/>
        <a:lstStyle/>
        <a:p>
          <a:endParaRPr lang="en-IN"/>
        </a:p>
      </dgm:t>
    </dgm:pt>
    <dgm:pt modelId="{53BC88AB-B887-442C-85C5-B5F8C07F2ACF}" type="pres">
      <dgm:prSet presAssocID="{8FF2B06E-B7F1-472A-8F59-4AFAA3001E35}" presName="hierRoot3" presStyleCnt="0">
        <dgm:presLayoutVars>
          <dgm:hierBranch val="init"/>
        </dgm:presLayoutVars>
      </dgm:prSet>
      <dgm:spPr/>
    </dgm:pt>
    <dgm:pt modelId="{F4259548-29A9-4401-BE35-DF0C25749BBC}" type="pres">
      <dgm:prSet presAssocID="{8FF2B06E-B7F1-472A-8F59-4AFAA3001E35}" presName="rootComposite3" presStyleCnt="0"/>
      <dgm:spPr/>
    </dgm:pt>
    <dgm:pt modelId="{90799FF2-A256-4F46-89C0-910AB56254E5}" type="pres">
      <dgm:prSet presAssocID="{8FF2B06E-B7F1-472A-8F59-4AFAA3001E35}" presName="rootText3" presStyleLbl="asst1" presStyleIdx="5" presStyleCnt="6">
        <dgm:presLayoutVars>
          <dgm:chPref val="3"/>
        </dgm:presLayoutVars>
      </dgm:prSet>
      <dgm:spPr/>
      <dgm:t>
        <a:bodyPr/>
        <a:lstStyle/>
        <a:p>
          <a:endParaRPr lang="en-IN"/>
        </a:p>
      </dgm:t>
    </dgm:pt>
    <dgm:pt modelId="{91E76391-67FB-41ED-B9E9-5B158801C17D}" type="pres">
      <dgm:prSet presAssocID="{8FF2B06E-B7F1-472A-8F59-4AFAA3001E35}" presName="rootConnector3" presStyleLbl="asst1" presStyleIdx="5" presStyleCnt="6"/>
      <dgm:spPr/>
      <dgm:t>
        <a:bodyPr/>
        <a:lstStyle/>
        <a:p>
          <a:endParaRPr lang="en-IN"/>
        </a:p>
      </dgm:t>
    </dgm:pt>
    <dgm:pt modelId="{765EBA40-2C08-49A1-9062-E25F507A92A6}" type="pres">
      <dgm:prSet presAssocID="{8FF2B06E-B7F1-472A-8F59-4AFAA3001E35}" presName="hierChild6" presStyleCnt="0"/>
      <dgm:spPr/>
    </dgm:pt>
    <dgm:pt modelId="{E2C5173F-4A5E-460E-9073-D19FB8DC28A0}" type="pres">
      <dgm:prSet presAssocID="{8FF2B06E-B7F1-472A-8F59-4AFAA3001E35}" presName="hierChild7" presStyleCnt="0"/>
      <dgm:spPr/>
    </dgm:pt>
  </dgm:ptLst>
  <dgm:cxnLst>
    <dgm:cxn modelId="{C5084C89-0C57-467D-91E4-29F4FF981890}" srcId="{12C1C781-566D-4185-9F90-F599B7B5769E}" destId="{6CD5325B-1ABD-4F0A-ADE3-6D3A68C68C07}" srcOrd="0" destOrd="0" parTransId="{2E1F2589-EE93-4153-9B5B-B7C6A10D9572}" sibTransId="{4F3CED41-043C-4CA7-B781-4914B057B0CC}"/>
    <dgm:cxn modelId="{56CB70E8-C03F-4F16-AB24-BE08CE13E406}" type="presOf" srcId="{6FF695B3-CECF-44C3-A613-0D2B96A0B4D9}" destId="{DA73D4D2-E5CF-4D72-892D-0D79B5E1C3AF}" srcOrd="0" destOrd="0" presId="urn:microsoft.com/office/officeart/2005/8/layout/orgChart1"/>
    <dgm:cxn modelId="{0D72851B-BFC1-43C3-89F5-D685AE35E932}" type="presOf" srcId="{8FF2B06E-B7F1-472A-8F59-4AFAA3001E35}" destId="{90799FF2-A256-4F46-89C0-910AB56254E5}" srcOrd="0" destOrd="0" presId="urn:microsoft.com/office/officeart/2005/8/layout/orgChart1"/>
    <dgm:cxn modelId="{670378F5-884F-46C8-B703-5126E1EEBE2F}" type="presOf" srcId="{6CD5325B-1ABD-4F0A-ADE3-6D3A68C68C07}" destId="{D46F4BF2-B1A4-4B1E-8C2A-CADB1B8C7B94}" srcOrd="0" destOrd="0" presId="urn:microsoft.com/office/officeart/2005/8/layout/orgChart1"/>
    <dgm:cxn modelId="{5D9D4EE1-1A49-40E4-8F48-65FA3594DA11}" srcId="{E9D897DE-F940-4EED-AC7B-7E755C19C7B1}" destId="{12C1C781-566D-4185-9F90-F599B7B5769E}" srcOrd="1" destOrd="0" parTransId="{8CC87062-0588-4FB4-A4C0-0C008E7BD9C3}" sibTransId="{29745C29-D5B0-48D9-9554-E61FB2E1F9DC}"/>
    <dgm:cxn modelId="{A4A31F36-0E3F-4EC0-9732-8A44F78C20CE}" type="presOf" srcId="{3E18C7C1-E0DE-4076-8EC3-55E6F475F90C}" destId="{3C259200-2687-4E82-9F42-8975C9C49309}" srcOrd="0" destOrd="0" presId="urn:microsoft.com/office/officeart/2005/8/layout/orgChart1"/>
    <dgm:cxn modelId="{46B6D5A2-2439-442E-9010-654845756B9C}" type="presOf" srcId="{C036708F-8AE6-43BC-AD57-7050AEC132FF}" destId="{27FD5776-17E7-43D4-972E-90707AB44806}" srcOrd="1" destOrd="0" presId="urn:microsoft.com/office/officeart/2005/8/layout/orgChart1"/>
    <dgm:cxn modelId="{37D155C7-6BC2-42E0-8A11-97233386624B}" type="presOf" srcId="{2E1F2589-EE93-4153-9B5B-B7C6A10D9572}" destId="{7CB3298A-BA07-4AB7-9846-3789B72B8C7F}" srcOrd="0" destOrd="0" presId="urn:microsoft.com/office/officeart/2005/8/layout/orgChart1"/>
    <dgm:cxn modelId="{B69D3676-B65F-4E4A-810D-100F3333E156}" type="presOf" srcId="{0EA3017E-8DF3-4190-80A0-8C8BFE7B1ACE}" destId="{A5C57F1F-3B37-4112-87A4-C429158C8FA9}" srcOrd="0" destOrd="0" presId="urn:microsoft.com/office/officeart/2005/8/layout/orgChart1"/>
    <dgm:cxn modelId="{FCBAF375-4A2E-46F2-A2C4-EB8ABB9C1728}" type="presOf" srcId="{12C1C781-566D-4185-9F90-F599B7B5769E}" destId="{54E91769-6CAB-49E9-A664-0F6034631DDA}" srcOrd="0" destOrd="0" presId="urn:microsoft.com/office/officeart/2005/8/layout/orgChart1"/>
    <dgm:cxn modelId="{91FEADA7-E960-4231-A67A-66EDA7EE0314}" type="presOf" srcId="{8CC87062-0588-4FB4-A4C0-0C008E7BD9C3}" destId="{F714DF1C-94D2-431D-9773-C4D6C4C840EB}" srcOrd="0" destOrd="0" presId="urn:microsoft.com/office/officeart/2005/8/layout/orgChart1"/>
    <dgm:cxn modelId="{0D381CD4-E87A-4A64-BD98-270581688294}" srcId="{12C1C781-566D-4185-9F90-F599B7B5769E}" destId="{8FF2B06E-B7F1-472A-8F59-4AFAA3001E35}" srcOrd="1" destOrd="0" parTransId="{72491282-2546-4D77-A905-3CB50C158CE9}" sibTransId="{AC0A6F4F-5D29-4E78-99CC-196A0BF958A2}"/>
    <dgm:cxn modelId="{BC98D7DA-4B38-47EE-A793-762C2FB87DBF}" type="presOf" srcId="{2AB97B28-D44B-4FDE-86D0-251724D03156}" destId="{1FCD83F6-2342-4837-AE2A-E77D2B669D9B}" srcOrd="1" destOrd="0" presId="urn:microsoft.com/office/officeart/2005/8/layout/orgChart1"/>
    <dgm:cxn modelId="{4B547B48-147B-47D1-AC00-4DCD1DEC68FA}" type="presOf" srcId="{8FF2B06E-B7F1-472A-8F59-4AFAA3001E35}" destId="{91E76391-67FB-41ED-B9E9-5B158801C17D}" srcOrd="1" destOrd="0" presId="urn:microsoft.com/office/officeart/2005/8/layout/orgChart1"/>
    <dgm:cxn modelId="{A2B17B4E-122D-4548-823D-604199023C05}" type="presOf" srcId="{99FEFB3A-538E-4915-BD05-73E9B5D0A4CC}" destId="{98E62AF8-09C3-41BD-AA78-1497F595BA31}" srcOrd="0" destOrd="0" presId="urn:microsoft.com/office/officeart/2005/8/layout/orgChart1"/>
    <dgm:cxn modelId="{38594665-57E8-4F08-B9B4-11CB2A9A023C}" type="presOf" srcId="{72491282-2546-4D77-A905-3CB50C158CE9}" destId="{495E06D4-70B5-411D-AEC3-91EBC055BCE3}" srcOrd="0" destOrd="0" presId="urn:microsoft.com/office/officeart/2005/8/layout/orgChart1"/>
    <dgm:cxn modelId="{CF04C44C-1626-4633-A6E0-1662562DB459}" type="presOf" srcId="{3E18C7C1-E0DE-4076-8EC3-55E6F475F90C}" destId="{202032EC-8BD6-4049-876A-10D31F00CBB7}" srcOrd="1" destOrd="0" presId="urn:microsoft.com/office/officeart/2005/8/layout/orgChart1"/>
    <dgm:cxn modelId="{E20BA89F-E4A6-4F30-9E01-A852A5B190A9}" type="presOf" srcId="{E9D897DE-F940-4EED-AC7B-7E755C19C7B1}" destId="{99685EA4-C39C-4D88-8395-D688E1D99C3B}" srcOrd="0" destOrd="0" presId="urn:microsoft.com/office/officeart/2005/8/layout/orgChart1"/>
    <dgm:cxn modelId="{FD760A99-8049-4628-9156-6D83B70B1C4E}" type="presOf" srcId="{C036708F-8AE6-43BC-AD57-7050AEC132FF}" destId="{79B5DC32-21F9-4583-BB5C-6123CE7F2A1A}" srcOrd="0" destOrd="0" presId="urn:microsoft.com/office/officeart/2005/8/layout/orgChart1"/>
    <dgm:cxn modelId="{8F94E3CD-A49C-4822-AC9D-86E1442470AC}" srcId="{2AB97B28-D44B-4FDE-86D0-251724D03156}" destId="{3E18C7C1-E0DE-4076-8EC3-55E6F475F90C}" srcOrd="1" destOrd="0" parTransId="{6FF695B3-CECF-44C3-A613-0D2B96A0B4D9}" sibTransId="{C77FCD4D-3316-4387-9743-FDD6D210294A}"/>
    <dgm:cxn modelId="{F1A0EEA0-B3E9-4E37-8E54-6D9B943972A3}" srcId="{0EA3017E-8DF3-4190-80A0-8C8BFE7B1ACE}" destId="{E9D897DE-F940-4EED-AC7B-7E755C19C7B1}" srcOrd="0" destOrd="0" parTransId="{361786DB-1FD7-4171-93C4-98686C556E6C}" sibTransId="{CC71D800-94B7-466C-88AD-6E5616BDE02E}"/>
    <dgm:cxn modelId="{3F2DBC1B-D1B0-436B-8BF8-20EA4890C472}" type="presOf" srcId="{E17CF775-75BB-43A8-9C0B-77AD8841B47E}" destId="{74C738C0-BBB5-486A-9FFE-1AF658D80245}" srcOrd="0" destOrd="0" presId="urn:microsoft.com/office/officeart/2005/8/layout/orgChart1"/>
    <dgm:cxn modelId="{497A8B66-B29B-4AD0-8E8F-A91F7DD3FA83}" type="presOf" srcId="{6CD5325B-1ABD-4F0A-ADE3-6D3A68C68C07}" destId="{60961BA3-E58D-4C57-A658-F427E4AD7120}" srcOrd="1" destOrd="0" presId="urn:microsoft.com/office/officeart/2005/8/layout/orgChart1"/>
    <dgm:cxn modelId="{B19BA0CD-8402-41F0-8DD5-E4E1888B9528}" srcId="{E9D897DE-F940-4EED-AC7B-7E755C19C7B1}" destId="{2AB97B28-D44B-4FDE-86D0-251724D03156}" srcOrd="0" destOrd="0" parTransId="{E17CF775-75BB-43A8-9C0B-77AD8841B47E}" sibTransId="{2EB0BF8E-5544-4C49-8355-22B33A9EB5F4}"/>
    <dgm:cxn modelId="{91486540-C65D-41C5-8F8A-3D246068A45C}" type="presOf" srcId="{E9D897DE-F940-4EED-AC7B-7E755C19C7B1}" destId="{1F889408-4221-496B-834A-1FB5F32F4412}" srcOrd="1" destOrd="0" presId="urn:microsoft.com/office/officeart/2005/8/layout/orgChart1"/>
    <dgm:cxn modelId="{566E48C1-AB8D-430E-9ADE-28B1A456E421}" type="presOf" srcId="{2AB97B28-D44B-4FDE-86D0-251724D03156}" destId="{07DF6C37-0A22-4F12-BE60-E0D0A5898BD3}" srcOrd="0" destOrd="0" presId="urn:microsoft.com/office/officeart/2005/8/layout/orgChart1"/>
    <dgm:cxn modelId="{0F91A09E-051F-44F4-A46C-6D14FFD839FE}" srcId="{2AB97B28-D44B-4FDE-86D0-251724D03156}" destId="{C036708F-8AE6-43BC-AD57-7050AEC132FF}" srcOrd="0" destOrd="0" parTransId="{99FEFB3A-538E-4915-BD05-73E9B5D0A4CC}" sibTransId="{357EBCBB-2ED2-4BB8-9EA1-3BE517ED84F7}"/>
    <dgm:cxn modelId="{F57BDD49-E62B-438B-8CB7-1E6EAD5E0BD7}" type="presOf" srcId="{12C1C781-566D-4185-9F90-F599B7B5769E}" destId="{50F6E6B8-9182-4D6C-9D62-7376FD9A69BB}" srcOrd="1" destOrd="0" presId="urn:microsoft.com/office/officeart/2005/8/layout/orgChart1"/>
    <dgm:cxn modelId="{690683D8-239E-4176-8CA4-0D972977ED67}" type="presParOf" srcId="{A5C57F1F-3B37-4112-87A4-C429158C8FA9}" destId="{4731907E-C4D3-4900-982F-414460A7B21D}" srcOrd="0" destOrd="0" presId="urn:microsoft.com/office/officeart/2005/8/layout/orgChart1"/>
    <dgm:cxn modelId="{1F959675-4249-4FC4-9239-93264A5F5ED8}" type="presParOf" srcId="{4731907E-C4D3-4900-982F-414460A7B21D}" destId="{912618E5-38A1-470F-B4A2-E5DC6EE31AD9}" srcOrd="0" destOrd="0" presId="urn:microsoft.com/office/officeart/2005/8/layout/orgChart1"/>
    <dgm:cxn modelId="{5BFF00B1-3A6A-4E58-8BAE-2DA5DB6259A4}" type="presParOf" srcId="{912618E5-38A1-470F-B4A2-E5DC6EE31AD9}" destId="{99685EA4-C39C-4D88-8395-D688E1D99C3B}" srcOrd="0" destOrd="0" presId="urn:microsoft.com/office/officeart/2005/8/layout/orgChart1"/>
    <dgm:cxn modelId="{EDA068B4-4B7E-4B7E-BB61-E11225B85E2A}" type="presParOf" srcId="{912618E5-38A1-470F-B4A2-E5DC6EE31AD9}" destId="{1F889408-4221-496B-834A-1FB5F32F4412}" srcOrd="1" destOrd="0" presId="urn:microsoft.com/office/officeart/2005/8/layout/orgChart1"/>
    <dgm:cxn modelId="{AC5F8E0A-E46B-4320-A6B2-E736CC9703E8}" type="presParOf" srcId="{4731907E-C4D3-4900-982F-414460A7B21D}" destId="{0B484E1C-C6B0-4DB1-A838-048647A944F3}" srcOrd="1" destOrd="0" presId="urn:microsoft.com/office/officeart/2005/8/layout/orgChart1"/>
    <dgm:cxn modelId="{72AACD4D-02E7-4FB8-B7D0-975F5C758275}" type="presParOf" srcId="{4731907E-C4D3-4900-982F-414460A7B21D}" destId="{137DFA18-C5F6-4F25-85E2-00A8F5B66F7A}" srcOrd="2" destOrd="0" presId="urn:microsoft.com/office/officeart/2005/8/layout/orgChart1"/>
    <dgm:cxn modelId="{5819D782-BB9B-4E29-8D86-EDA6A7201607}" type="presParOf" srcId="{137DFA18-C5F6-4F25-85E2-00A8F5B66F7A}" destId="{74C738C0-BBB5-486A-9FFE-1AF658D80245}" srcOrd="0" destOrd="0" presId="urn:microsoft.com/office/officeart/2005/8/layout/orgChart1"/>
    <dgm:cxn modelId="{7142B9AC-18BE-4655-80B8-381BEE0F1687}" type="presParOf" srcId="{137DFA18-C5F6-4F25-85E2-00A8F5B66F7A}" destId="{BDD84351-1FA6-4B3F-9CB5-DF7CAE7DAABD}" srcOrd="1" destOrd="0" presId="urn:microsoft.com/office/officeart/2005/8/layout/orgChart1"/>
    <dgm:cxn modelId="{6E0957E9-53A9-46E6-9514-F12965048069}" type="presParOf" srcId="{BDD84351-1FA6-4B3F-9CB5-DF7CAE7DAABD}" destId="{98E143A1-94BB-455F-A018-40470B93F078}" srcOrd="0" destOrd="0" presId="urn:microsoft.com/office/officeart/2005/8/layout/orgChart1"/>
    <dgm:cxn modelId="{359A4BED-06A8-419F-B5BF-3E9B9DB3C506}" type="presParOf" srcId="{98E143A1-94BB-455F-A018-40470B93F078}" destId="{07DF6C37-0A22-4F12-BE60-E0D0A5898BD3}" srcOrd="0" destOrd="0" presId="urn:microsoft.com/office/officeart/2005/8/layout/orgChart1"/>
    <dgm:cxn modelId="{007786BF-AE89-41A1-9CFF-2FF4F82D7B0C}" type="presParOf" srcId="{98E143A1-94BB-455F-A018-40470B93F078}" destId="{1FCD83F6-2342-4837-AE2A-E77D2B669D9B}" srcOrd="1" destOrd="0" presId="urn:microsoft.com/office/officeart/2005/8/layout/orgChart1"/>
    <dgm:cxn modelId="{79FC4F3F-2EE0-46C4-AA1A-85C600E31585}" type="presParOf" srcId="{BDD84351-1FA6-4B3F-9CB5-DF7CAE7DAABD}" destId="{5ADA53C4-8F47-4ACA-8C46-34156FC6F4EE}" srcOrd="1" destOrd="0" presId="urn:microsoft.com/office/officeart/2005/8/layout/orgChart1"/>
    <dgm:cxn modelId="{35E43AC3-039C-44F2-9FBB-3BFDFCE88414}" type="presParOf" srcId="{BDD84351-1FA6-4B3F-9CB5-DF7CAE7DAABD}" destId="{0F093F2B-41FE-40DD-A8D0-BEC57864F3C9}" srcOrd="2" destOrd="0" presId="urn:microsoft.com/office/officeart/2005/8/layout/orgChart1"/>
    <dgm:cxn modelId="{077751F6-59BB-4BF2-BC1F-74C63CBC71E8}" type="presParOf" srcId="{0F093F2B-41FE-40DD-A8D0-BEC57864F3C9}" destId="{98E62AF8-09C3-41BD-AA78-1497F595BA31}" srcOrd="0" destOrd="0" presId="urn:microsoft.com/office/officeart/2005/8/layout/orgChart1"/>
    <dgm:cxn modelId="{6F0B15C6-E505-4F71-8B2A-633FBAD761B5}" type="presParOf" srcId="{0F093F2B-41FE-40DD-A8D0-BEC57864F3C9}" destId="{55E45BDD-CADF-47ED-B42A-899134884864}" srcOrd="1" destOrd="0" presId="urn:microsoft.com/office/officeart/2005/8/layout/orgChart1"/>
    <dgm:cxn modelId="{1866B9CD-ECB0-4565-BBE4-B370955D9933}" type="presParOf" srcId="{55E45BDD-CADF-47ED-B42A-899134884864}" destId="{BBD371F2-56BA-47B1-AE7A-8AFFE603B713}" srcOrd="0" destOrd="0" presId="urn:microsoft.com/office/officeart/2005/8/layout/orgChart1"/>
    <dgm:cxn modelId="{F10A7B59-AD6E-40A9-A400-0F61036D2405}" type="presParOf" srcId="{BBD371F2-56BA-47B1-AE7A-8AFFE603B713}" destId="{79B5DC32-21F9-4583-BB5C-6123CE7F2A1A}" srcOrd="0" destOrd="0" presId="urn:microsoft.com/office/officeart/2005/8/layout/orgChart1"/>
    <dgm:cxn modelId="{07AC01E2-E002-4368-A7A8-F7553779A8C4}" type="presParOf" srcId="{BBD371F2-56BA-47B1-AE7A-8AFFE603B713}" destId="{27FD5776-17E7-43D4-972E-90707AB44806}" srcOrd="1" destOrd="0" presId="urn:microsoft.com/office/officeart/2005/8/layout/orgChart1"/>
    <dgm:cxn modelId="{4D2DD96A-45FB-4668-A46E-481BF9D6A500}" type="presParOf" srcId="{55E45BDD-CADF-47ED-B42A-899134884864}" destId="{E66F4990-8932-4FB5-B0FC-FE56B54F7327}" srcOrd="1" destOrd="0" presId="urn:microsoft.com/office/officeart/2005/8/layout/orgChart1"/>
    <dgm:cxn modelId="{839B27A0-75BB-4793-ADB8-86B389F69737}" type="presParOf" srcId="{55E45BDD-CADF-47ED-B42A-899134884864}" destId="{4740B28E-D79A-4FF3-A838-09739BC3C966}" srcOrd="2" destOrd="0" presId="urn:microsoft.com/office/officeart/2005/8/layout/orgChart1"/>
    <dgm:cxn modelId="{0DD18B02-0CB5-4712-8334-C484875180F9}" type="presParOf" srcId="{0F093F2B-41FE-40DD-A8D0-BEC57864F3C9}" destId="{DA73D4D2-E5CF-4D72-892D-0D79B5E1C3AF}" srcOrd="2" destOrd="0" presId="urn:microsoft.com/office/officeart/2005/8/layout/orgChart1"/>
    <dgm:cxn modelId="{B15CB9F4-C7F7-426B-98CC-D5B087C4A0A4}" type="presParOf" srcId="{0F093F2B-41FE-40DD-A8D0-BEC57864F3C9}" destId="{A00F5663-5BB0-45EA-9978-F6285F430F67}" srcOrd="3" destOrd="0" presId="urn:microsoft.com/office/officeart/2005/8/layout/orgChart1"/>
    <dgm:cxn modelId="{D8999AFD-BB2E-48F4-A5EF-4E9B5EBCED9C}" type="presParOf" srcId="{A00F5663-5BB0-45EA-9978-F6285F430F67}" destId="{AD8AB617-35B2-41AA-BFED-EFBE60145488}" srcOrd="0" destOrd="0" presId="urn:microsoft.com/office/officeart/2005/8/layout/orgChart1"/>
    <dgm:cxn modelId="{04D9C752-279A-42B6-A9C2-342266EF5117}" type="presParOf" srcId="{AD8AB617-35B2-41AA-BFED-EFBE60145488}" destId="{3C259200-2687-4E82-9F42-8975C9C49309}" srcOrd="0" destOrd="0" presId="urn:microsoft.com/office/officeart/2005/8/layout/orgChart1"/>
    <dgm:cxn modelId="{F5C97312-8135-48FD-82BB-BDFF701AE340}" type="presParOf" srcId="{AD8AB617-35B2-41AA-BFED-EFBE60145488}" destId="{202032EC-8BD6-4049-876A-10D31F00CBB7}" srcOrd="1" destOrd="0" presId="urn:microsoft.com/office/officeart/2005/8/layout/orgChart1"/>
    <dgm:cxn modelId="{CED6F1A6-AF4B-497D-BE55-178F1A9E97AE}" type="presParOf" srcId="{A00F5663-5BB0-45EA-9978-F6285F430F67}" destId="{765A0171-AD3F-4B05-ABAE-00C46F5B664E}" srcOrd="1" destOrd="0" presId="urn:microsoft.com/office/officeart/2005/8/layout/orgChart1"/>
    <dgm:cxn modelId="{A0238285-86C7-403B-972B-640D35E8F0E8}" type="presParOf" srcId="{A00F5663-5BB0-45EA-9978-F6285F430F67}" destId="{A80C11E3-02B1-4715-9D71-95383446D274}" srcOrd="2" destOrd="0" presId="urn:microsoft.com/office/officeart/2005/8/layout/orgChart1"/>
    <dgm:cxn modelId="{65394114-A583-427A-B2B7-479CFA7A06F5}" type="presParOf" srcId="{137DFA18-C5F6-4F25-85E2-00A8F5B66F7A}" destId="{F714DF1C-94D2-431D-9773-C4D6C4C840EB}" srcOrd="2" destOrd="0" presId="urn:microsoft.com/office/officeart/2005/8/layout/orgChart1"/>
    <dgm:cxn modelId="{A7E885A5-946C-4534-881B-62CDBB108502}" type="presParOf" srcId="{137DFA18-C5F6-4F25-85E2-00A8F5B66F7A}" destId="{16D188B0-3AA8-40A9-BD4A-23A05297ACA6}" srcOrd="3" destOrd="0" presId="urn:microsoft.com/office/officeart/2005/8/layout/orgChart1"/>
    <dgm:cxn modelId="{DF13ECEF-DE42-4DF3-8516-554CD6108480}" type="presParOf" srcId="{16D188B0-3AA8-40A9-BD4A-23A05297ACA6}" destId="{CD43809C-B063-4312-9D89-3C1393418A5F}" srcOrd="0" destOrd="0" presId="urn:microsoft.com/office/officeart/2005/8/layout/orgChart1"/>
    <dgm:cxn modelId="{7BC3FD40-5874-4808-9111-D12C198AC7DC}" type="presParOf" srcId="{CD43809C-B063-4312-9D89-3C1393418A5F}" destId="{54E91769-6CAB-49E9-A664-0F6034631DDA}" srcOrd="0" destOrd="0" presId="urn:microsoft.com/office/officeart/2005/8/layout/orgChart1"/>
    <dgm:cxn modelId="{1BDF7735-E19C-4D5C-A929-9D0DA77EE6B4}" type="presParOf" srcId="{CD43809C-B063-4312-9D89-3C1393418A5F}" destId="{50F6E6B8-9182-4D6C-9D62-7376FD9A69BB}" srcOrd="1" destOrd="0" presId="urn:microsoft.com/office/officeart/2005/8/layout/orgChart1"/>
    <dgm:cxn modelId="{8E4C61A2-8455-4BA0-88A7-689F5D717BBF}" type="presParOf" srcId="{16D188B0-3AA8-40A9-BD4A-23A05297ACA6}" destId="{F3314F64-75BD-4F6C-988D-8442A33657EF}" srcOrd="1" destOrd="0" presId="urn:microsoft.com/office/officeart/2005/8/layout/orgChart1"/>
    <dgm:cxn modelId="{4B32EAA4-08CE-4905-AF34-7482C08CC69B}" type="presParOf" srcId="{16D188B0-3AA8-40A9-BD4A-23A05297ACA6}" destId="{BFC613EE-8499-40C8-842E-B5E9B3C5A193}" srcOrd="2" destOrd="0" presId="urn:microsoft.com/office/officeart/2005/8/layout/orgChart1"/>
    <dgm:cxn modelId="{E2926881-0D3A-4F0E-BCBA-E6AB1FDFC40E}" type="presParOf" srcId="{BFC613EE-8499-40C8-842E-B5E9B3C5A193}" destId="{7CB3298A-BA07-4AB7-9846-3789B72B8C7F}" srcOrd="0" destOrd="0" presId="urn:microsoft.com/office/officeart/2005/8/layout/orgChart1"/>
    <dgm:cxn modelId="{5F006DC2-DA71-4A43-922C-FBE0C1C32819}" type="presParOf" srcId="{BFC613EE-8499-40C8-842E-B5E9B3C5A193}" destId="{D5C3E831-5DB1-4F1D-A087-CAF7761D9FB0}" srcOrd="1" destOrd="0" presId="urn:microsoft.com/office/officeart/2005/8/layout/orgChart1"/>
    <dgm:cxn modelId="{10CD4A74-93BB-4C72-BC46-E5F3CAD174D8}" type="presParOf" srcId="{D5C3E831-5DB1-4F1D-A087-CAF7761D9FB0}" destId="{4B38D43F-AE9C-4048-AB6E-A0E911CA51BE}" srcOrd="0" destOrd="0" presId="urn:microsoft.com/office/officeart/2005/8/layout/orgChart1"/>
    <dgm:cxn modelId="{F72B032B-1DA4-4FFE-A46C-FE1B44C86A40}" type="presParOf" srcId="{4B38D43F-AE9C-4048-AB6E-A0E911CA51BE}" destId="{D46F4BF2-B1A4-4B1E-8C2A-CADB1B8C7B94}" srcOrd="0" destOrd="0" presId="urn:microsoft.com/office/officeart/2005/8/layout/orgChart1"/>
    <dgm:cxn modelId="{49D052E6-8C7C-4703-B02C-ABF451F6D002}" type="presParOf" srcId="{4B38D43F-AE9C-4048-AB6E-A0E911CA51BE}" destId="{60961BA3-E58D-4C57-A658-F427E4AD7120}" srcOrd="1" destOrd="0" presId="urn:microsoft.com/office/officeart/2005/8/layout/orgChart1"/>
    <dgm:cxn modelId="{A17F76B8-8537-4EBA-894F-3C1042D01702}" type="presParOf" srcId="{D5C3E831-5DB1-4F1D-A087-CAF7761D9FB0}" destId="{A00EA6C9-4075-46F3-9981-4F7887262A03}" srcOrd="1" destOrd="0" presId="urn:microsoft.com/office/officeart/2005/8/layout/orgChart1"/>
    <dgm:cxn modelId="{7CDC1D65-95BB-401B-AF85-CE7DB6A580B4}" type="presParOf" srcId="{D5C3E831-5DB1-4F1D-A087-CAF7761D9FB0}" destId="{CC28733C-7A04-4B11-AAFD-94835D3F971E}" srcOrd="2" destOrd="0" presId="urn:microsoft.com/office/officeart/2005/8/layout/orgChart1"/>
    <dgm:cxn modelId="{20727AA0-1FCD-4267-8F8C-66297775327D}" type="presParOf" srcId="{BFC613EE-8499-40C8-842E-B5E9B3C5A193}" destId="{495E06D4-70B5-411D-AEC3-91EBC055BCE3}" srcOrd="2" destOrd="0" presId="urn:microsoft.com/office/officeart/2005/8/layout/orgChart1"/>
    <dgm:cxn modelId="{C7009227-1478-41F9-B2A4-606195EAEF6F}" type="presParOf" srcId="{BFC613EE-8499-40C8-842E-B5E9B3C5A193}" destId="{53BC88AB-B887-442C-85C5-B5F8C07F2ACF}" srcOrd="3" destOrd="0" presId="urn:microsoft.com/office/officeart/2005/8/layout/orgChart1"/>
    <dgm:cxn modelId="{331B2DAB-8619-4DAF-BC61-4AD66BCB720D}" type="presParOf" srcId="{53BC88AB-B887-442C-85C5-B5F8C07F2ACF}" destId="{F4259548-29A9-4401-BE35-DF0C25749BBC}" srcOrd="0" destOrd="0" presId="urn:microsoft.com/office/officeart/2005/8/layout/orgChart1"/>
    <dgm:cxn modelId="{B7459A5B-7AD5-4BFE-94E6-749C51F34E8B}" type="presParOf" srcId="{F4259548-29A9-4401-BE35-DF0C25749BBC}" destId="{90799FF2-A256-4F46-89C0-910AB56254E5}" srcOrd="0" destOrd="0" presId="urn:microsoft.com/office/officeart/2005/8/layout/orgChart1"/>
    <dgm:cxn modelId="{4B4F616F-C2A2-427B-B206-5410E199234F}" type="presParOf" srcId="{F4259548-29A9-4401-BE35-DF0C25749BBC}" destId="{91E76391-67FB-41ED-B9E9-5B158801C17D}" srcOrd="1" destOrd="0" presId="urn:microsoft.com/office/officeart/2005/8/layout/orgChart1"/>
    <dgm:cxn modelId="{9171F238-EF40-4F7D-A75F-3357A0D31421}" type="presParOf" srcId="{53BC88AB-B887-442C-85C5-B5F8C07F2ACF}" destId="{765EBA40-2C08-49A1-9062-E25F507A92A6}" srcOrd="1" destOrd="0" presId="urn:microsoft.com/office/officeart/2005/8/layout/orgChart1"/>
    <dgm:cxn modelId="{44CD9C39-D9D6-46BD-BEE5-D243D7757AF3}" type="presParOf" srcId="{53BC88AB-B887-442C-85C5-B5F8C07F2ACF}" destId="{E2C5173F-4A5E-460E-9073-D19FB8DC28A0}"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75887-14EA-4843-868E-3858BF4D1F24}" type="doc">
      <dgm:prSet loTypeId="urn:microsoft.com/office/officeart/2005/8/layout/arrow2" loCatId="process" qsTypeId="urn:microsoft.com/office/officeart/2005/8/quickstyle/simple1" qsCatId="simple" csTypeId="urn:microsoft.com/office/officeart/2005/8/colors/accent4_5" csCatId="accent4" phldr="1"/>
      <dgm:spPr/>
    </dgm:pt>
    <dgm:pt modelId="{44DB5A31-744B-40A4-93E8-64653673C54D}">
      <dgm:prSet phldrT="[Text]"/>
      <dgm:spPr/>
      <dgm:t>
        <a:bodyPr/>
        <a:lstStyle/>
        <a:p>
          <a:r>
            <a:rPr lang="en-IN" dirty="0" smtClean="0"/>
            <a:t>Ancient times- RAM based</a:t>
          </a:r>
          <a:endParaRPr lang="en-IN" dirty="0"/>
        </a:p>
      </dgm:t>
    </dgm:pt>
    <dgm:pt modelId="{475C029B-5A23-4CE0-B139-E6BF95267C19}" type="parTrans" cxnId="{4575F932-AC20-41D0-912F-503CC425A3C5}">
      <dgm:prSet/>
      <dgm:spPr/>
      <dgm:t>
        <a:bodyPr/>
        <a:lstStyle/>
        <a:p>
          <a:endParaRPr lang="en-IN"/>
        </a:p>
      </dgm:t>
    </dgm:pt>
    <dgm:pt modelId="{3423F104-0637-4800-B5F7-C7DEC9CA757C}" type="sibTrans" cxnId="{4575F932-AC20-41D0-912F-503CC425A3C5}">
      <dgm:prSet/>
      <dgm:spPr/>
      <dgm:t>
        <a:bodyPr/>
        <a:lstStyle/>
        <a:p>
          <a:endParaRPr lang="en-IN"/>
        </a:p>
      </dgm:t>
    </dgm:pt>
    <dgm:pt modelId="{C99A1264-333E-4A2A-AC8D-A3AFBA539A99}">
      <dgm:prSet phldrT="[Text]"/>
      <dgm:spPr/>
      <dgm:t>
        <a:bodyPr/>
        <a:lstStyle/>
        <a:p>
          <a:r>
            <a:rPr lang="en-IN" dirty="0" smtClean="0"/>
            <a:t>1968 file-based</a:t>
          </a:r>
          <a:endParaRPr lang="en-IN" dirty="0"/>
        </a:p>
      </dgm:t>
    </dgm:pt>
    <dgm:pt modelId="{E561CD84-95AB-449A-B425-05C25C47DCD7}" type="parTrans" cxnId="{8E3B78DA-E271-4819-B6FB-63B9994C9221}">
      <dgm:prSet/>
      <dgm:spPr/>
      <dgm:t>
        <a:bodyPr/>
        <a:lstStyle/>
        <a:p>
          <a:endParaRPr lang="en-IN"/>
        </a:p>
      </dgm:t>
    </dgm:pt>
    <dgm:pt modelId="{9C4BBC7E-1E04-46A3-8829-7C108F43554E}" type="sibTrans" cxnId="{8E3B78DA-E271-4819-B6FB-63B9994C9221}">
      <dgm:prSet/>
      <dgm:spPr/>
      <dgm:t>
        <a:bodyPr/>
        <a:lstStyle/>
        <a:p>
          <a:endParaRPr lang="en-IN"/>
        </a:p>
      </dgm:t>
    </dgm:pt>
    <dgm:pt modelId="{D437A54D-875E-4455-8166-7B7B6BCC255B}">
      <dgm:prSet phldrT="[Text]"/>
      <dgm:spPr/>
      <dgm:t>
        <a:bodyPr/>
        <a:lstStyle/>
        <a:p>
          <a:r>
            <a:rPr lang="en-IN" dirty="0" smtClean="0"/>
            <a:t>1980-2000s RDBMS Era</a:t>
          </a:r>
          <a:endParaRPr lang="en-IN" dirty="0"/>
        </a:p>
      </dgm:t>
    </dgm:pt>
    <dgm:pt modelId="{63DA6466-C543-40D3-8901-3E93A6E86243}" type="parTrans" cxnId="{6F8ECB39-5881-454A-A0BD-1A6874956D63}">
      <dgm:prSet/>
      <dgm:spPr/>
      <dgm:t>
        <a:bodyPr/>
        <a:lstStyle/>
        <a:p>
          <a:endParaRPr lang="en-IN"/>
        </a:p>
      </dgm:t>
    </dgm:pt>
    <dgm:pt modelId="{DBCB43D8-7D7D-4C8C-8FE1-A5B39C8F8313}" type="sibTrans" cxnId="{6F8ECB39-5881-454A-A0BD-1A6874956D63}">
      <dgm:prSet/>
      <dgm:spPr/>
      <dgm:t>
        <a:bodyPr/>
        <a:lstStyle/>
        <a:p>
          <a:endParaRPr lang="en-IN"/>
        </a:p>
      </dgm:t>
    </dgm:pt>
    <dgm:pt modelId="{9B0E9A01-2E1B-44EE-8655-8AFA37CB144F}">
      <dgm:prSet phldrT="[Text]"/>
      <dgm:spPr/>
      <dgm:t>
        <a:bodyPr/>
        <a:lstStyle/>
        <a:p>
          <a:r>
            <a:rPr lang="en-IN" dirty="0" smtClean="0"/>
            <a:t> NoSQL, Big Data, Cloud services</a:t>
          </a:r>
          <a:endParaRPr lang="en-IN" dirty="0"/>
        </a:p>
      </dgm:t>
    </dgm:pt>
    <dgm:pt modelId="{AD507319-0F33-4213-8339-1A9909D3354A}" type="parTrans" cxnId="{D57EB927-B339-4C4A-81A8-DF14B65E9940}">
      <dgm:prSet/>
      <dgm:spPr/>
      <dgm:t>
        <a:bodyPr/>
        <a:lstStyle/>
        <a:p>
          <a:endParaRPr lang="en-IN"/>
        </a:p>
      </dgm:t>
    </dgm:pt>
    <dgm:pt modelId="{D5A2EFA8-9EE9-483E-A8A1-625A4F7A667B}" type="sibTrans" cxnId="{D57EB927-B339-4C4A-81A8-DF14B65E9940}">
      <dgm:prSet/>
      <dgm:spPr/>
      <dgm:t>
        <a:bodyPr/>
        <a:lstStyle/>
        <a:p>
          <a:endParaRPr lang="en-IN"/>
        </a:p>
      </dgm:t>
    </dgm:pt>
    <dgm:pt modelId="{FA5C6F8E-6ACA-478D-BEE8-4C056E6EE413}">
      <dgm:prSet phldrT="[Text]"/>
      <dgm:spPr/>
      <dgm:t>
        <a:bodyPr/>
        <a:lstStyle/>
        <a:p>
          <a:r>
            <a:rPr lang="en-IN" dirty="0" smtClean="0"/>
            <a:t>1968-1980 Non-   relational Era</a:t>
          </a:r>
          <a:endParaRPr lang="en-IN" dirty="0"/>
        </a:p>
      </dgm:t>
    </dgm:pt>
    <dgm:pt modelId="{CCD519A6-F30A-4361-87F4-AD5EF82AEA47}" type="parTrans" cxnId="{DDD87224-3596-483F-AC30-9590A18F1C2E}">
      <dgm:prSet/>
      <dgm:spPr/>
      <dgm:t>
        <a:bodyPr/>
        <a:lstStyle/>
        <a:p>
          <a:endParaRPr lang="en-IN"/>
        </a:p>
      </dgm:t>
    </dgm:pt>
    <dgm:pt modelId="{31066A80-A67D-4D67-A519-679DFFAB7389}" type="sibTrans" cxnId="{DDD87224-3596-483F-AC30-9590A18F1C2E}">
      <dgm:prSet/>
      <dgm:spPr/>
      <dgm:t>
        <a:bodyPr/>
        <a:lstStyle/>
        <a:p>
          <a:endParaRPr lang="en-IN"/>
        </a:p>
      </dgm:t>
    </dgm:pt>
    <dgm:pt modelId="{4F0F0BEA-4A06-41EC-9AA0-FDAD65BD3FDD}" type="pres">
      <dgm:prSet presAssocID="{D2075887-14EA-4843-868E-3858BF4D1F24}" presName="arrowDiagram" presStyleCnt="0">
        <dgm:presLayoutVars>
          <dgm:chMax val="5"/>
          <dgm:dir/>
          <dgm:resizeHandles val="exact"/>
        </dgm:presLayoutVars>
      </dgm:prSet>
      <dgm:spPr/>
    </dgm:pt>
    <dgm:pt modelId="{818E631E-0C85-4113-ADFE-390CE3315B8F}" type="pres">
      <dgm:prSet presAssocID="{D2075887-14EA-4843-868E-3858BF4D1F24}" presName="arrow" presStyleLbl="bgShp" presStyleIdx="0" presStyleCnt="1" custLinFactNeighborX="-20" custLinFactNeighborY="-975"/>
      <dgm:spPr/>
    </dgm:pt>
    <dgm:pt modelId="{E416F87A-5445-43E3-843B-3333D74A8867}" type="pres">
      <dgm:prSet presAssocID="{D2075887-14EA-4843-868E-3858BF4D1F24}" presName="arrowDiagram5" presStyleCnt="0"/>
      <dgm:spPr/>
    </dgm:pt>
    <dgm:pt modelId="{1AAF0553-CC82-42C8-82C2-044AA74BA4EF}" type="pres">
      <dgm:prSet presAssocID="{44DB5A31-744B-40A4-93E8-64653673C54D}" presName="bullet5a" presStyleLbl="node1" presStyleIdx="0" presStyleCnt="5"/>
      <dgm:spPr/>
    </dgm:pt>
    <dgm:pt modelId="{3A2ED6C1-D7ED-4A7E-95C8-397606F1BB32}" type="pres">
      <dgm:prSet presAssocID="{44DB5A31-744B-40A4-93E8-64653673C54D}" presName="textBox5a" presStyleLbl="revTx" presStyleIdx="0" presStyleCnt="5">
        <dgm:presLayoutVars>
          <dgm:bulletEnabled val="1"/>
        </dgm:presLayoutVars>
      </dgm:prSet>
      <dgm:spPr/>
      <dgm:t>
        <a:bodyPr/>
        <a:lstStyle/>
        <a:p>
          <a:endParaRPr lang="en-IN"/>
        </a:p>
      </dgm:t>
    </dgm:pt>
    <dgm:pt modelId="{CF33DBE8-E975-4B23-A516-5E4F124E32B0}" type="pres">
      <dgm:prSet presAssocID="{C99A1264-333E-4A2A-AC8D-A3AFBA539A99}" presName="bullet5b" presStyleLbl="node1" presStyleIdx="1" presStyleCnt="5"/>
      <dgm:spPr/>
    </dgm:pt>
    <dgm:pt modelId="{60576402-611F-4969-AECE-6685CB52C440}" type="pres">
      <dgm:prSet presAssocID="{C99A1264-333E-4A2A-AC8D-A3AFBA539A99}" presName="textBox5b" presStyleLbl="revTx" presStyleIdx="1" presStyleCnt="5">
        <dgm:presLayoutVars>
          <dgm:bulletEnabled val="1"/>
        </dgm:presLayoutVars>
      </dgm:prSet>
      <dgm:spPr/>
      <dgm:t>
        <a:bodyPr/>
        <a:lstStyle/>
        <a:p>
          <a:endParaRPr lang="en-IN"/>
        </a:p>
      </dgm:t>
    </dgm:pt>
    <dgm:pt modelId="{62E26C28-2A25-4915-959F-C41386353A6A}" type="pres">
      <dgm:prSet presAssocID="{FA5C6F8E-6ACA-478D-BEE8-4C056E6EE413}" presName="bullet5c" presStyleLbl="node1" presStyleIdx="2" presStyleCnt="5"/>
      <dgm:spPr/>
    </dgm:pt>
    <dgm:pt modelId="{6E1E1F23-EB6E-4870-BF64-D758E6E4B466}" type="pres">
      <dgm:prSet presAssocID="{FA5C6F8E-6ACA-478D-BEE8-4C056E6EE413}" presName="textBox5c" presStyleLbl="revTx" presStyleIdx="2" presStyleCnt="5">
        <dgm:presLayoutVars>
          <dgm:bulletEnabled val="1"/>
        </dgm:presLayoutVars>
      </dgm:prSet>
      <dgm:spPr/>
      <dgm:t>
        <a:bodyPr/>
        <a:lstStyle/>
        <a:p>
          <a:endParaRPr lang="en-IN"/>
        </a:p>
      </dgm:t>
    </dgm:pt>
    <dgm:pt modelId="{1B2BA868-80C0-4CAB-B8F0-4E9DFC05DC07}" type="pres">
      <dgm:prSet presAssocID="{D437A54D-875E-4455-8166-7B7B6BCC255B}" presName="bullet5d" presStyleLbl="node1" presStyleIdx="3" presStyleCnt="5"/>
      <dgm:spPr/>
    </dgm:pt>
    <dgm:pt modelId="{0BED937E-3595-408D-A33E-978B0B39568D}" type="pres">
      <dgm:prSet presAssocID="{D437A54D-875E-4455-8166-7B7B6BCC255B}" presName="textBox5d" presStyleLbl="revTx" presStyleIdx="3" presStyleCnt="5">
        <dgm:presLayoutVars>
          <dgm:bulletEnabled val="1"/>
        </dgm:presLayoutVars>
      </dgm:prSet>
      <dgm:spPr/>
      <dgm:t>
        <a:bodyPr/>
        <a:lstStyle/>
        <a:p>
          <a:endParaRPr lang="en-IN"/>
        </a:p>
      </dgm:t>
    </dgm:pt>
    <dgm:pt modelId="{F4687593-4C32-484A-97EE-3CFBD457D997}" type="pres">
      <dgm:prSet presAssocID="{9B0E9A01-2E1B-44EE-8655-8AFA37CB144F}" presName="bullet5e" presStyleLbl="node1" presStyleIdx="4" presStyleCnt="5"/>
      <dgm:spPr/>
    </dgm:pt>
    <dgm:pt modelId="{0B0BC5F9-846A-4A94-804C-415F4036BF0F}" type="pres">
      <dgm:prSet presAssocID="{9B0E9A01-2E1B-44EE-8655-8AFA37CB144F}" presName="textBox5e" presStyleLbl="revTx" presStyleIdx="4" presStyleCnt="5">
        <dgm:presLayoutVars>
          <dgm:bulletEnabled val="1"/>
        </dgm:presLayoutVars>
      </dgm:prSet>
      <dgm:spPr/>
      <dgm:t>
        <a:bodyPr/>
        <a:lstStyle/>
        <a:p>
          <a:endParaRPr lang="en-IN"/>
        </a:p>
      </dgm:t>
    </dgm:pt>
  </dgm:ptLst>
  <dgm:cxnLst>
    <dgm:cxn modelId="{706D7D7C-036C-44D0-A7D1-460D6F560DA9}" type="presOf" srcId="{D2075887-14EA-4843-868E-3858BF4D1F24}" destId="{4F0F0BEA-4A06-41EC-9AA0-FDAD65BD3FDD}" srcOrd="0" destOrd="0" presId="urn:microsoft.com/office/officeart/2005/8/layout/arrow2"/>
    <dgm:cxn modelId="{D57EB927-B339-4C4A-81A8-DF14B65E9940}" srcId="{D2075887-14EA-4843-868E-3858BF4D1F24}" destId="{9B0E9A01-2E1B-44EE-8655-8AFA37CB144F}" srcOrd="4" destOrd="0" parTransId="{AD507319-0F33-4213-8339-1A9909D3354A}" sibTransId="{D5A2EFA8-9EE9-483E-A8A1-625A4F7A667B}"/>
    <dgm:cxn modelId="{D13C04A9-6383-4A42-B406-01A986C16F5A}" type="presOf" srcId="{D437A54D-875E-4455-8166-7B7B6BCC255B}" destId="{0BED937E-3595-408D-A33E-978B0B39568D}" srcOrd="0" destOrd="0" presId="urn:microsoft.com/office/officeart/2005/8/layout/arrow2"/>
    <dgm:cxn modelId="{6F8ECB39-5881-454A-A0BD-1A6874956D63}" srcId="{D2075887-14EA-4843-868E-3858BF4D1F24}" destId="{D437A54D-875E-4455-8166-7B7B6BCC255B}" srcOrd="3" destOrd="0" parTransId="{63DA6466-C543-40D3-8901-3E93A6E86243}" sibTransId="{DBCB43D8-7D7D-4C8C-8FE1-A5B39C8F8313}"/>
    <dgm:cxn modelId="{DDD87224-3596-483F-AC30-9590A18F1C2E}" srcId="{D2075887-14EA-4843-868E-3858BF4D1F24}" destId="{FA5C6F8E-6ACA-478D-BEE8-4C056E6EE413}" srcOrd="2" destOrd="0" parTransId="{CCD519A6-F30A-4361-87F4-AD5EF82AEA47}" sibTransId="{31066A80-A67D-4D67-A519-679DFFAB7389}"/>
    <dgm:cxn modelId="{8E3B78DA-E271-4819-B6FB-63B9994C9221}" srcId="{D2075887-14EA-4843-868E-3858BF4D1F24}" destId="{C99A1264-333E-4A2A-AC8D-A3AFBA539A99}" srcOrd="1" destOrd="0" parTransId="{E561CD84-95AB-449A-B425-05C25C47DCD7}" sibTransId="{9C4BBC7E-1E04-46A3-8829-7C108F43554E}"/>
    <dgm:cxn modelId="{A922E23D-F7AD-4EEC-8327-57DEA39B8323}" type="presOf" srcId="{FA5C6F8E-6ACA-478D-BEE8-4C056E6EE413}" destId="{6E1E1F23-EB6E-4870-BF64-D758E6E4B466}" srcOrd="0" destOrd="0" presId="urn:microsoft.com/office/officeart/2005/8/layout/arrow2"/>
    <dgm:cxn modelId="{BBCBC218-1F83-4ED0-8C4B-96B496B75944}" type="presOf" srcId="{44DB5A31-744B-40A4-93E8-64653673C54D}" destId="{3A2ED6C1-D7ED-4A7E-95C8-397606F1BB32}" srcOrd="0" destOrd="0" presId="urn:microsoft.com/office/officeart/2005/8/layout/arrow2"/>
    <dgm:cxn modelId="{4575F932-AC20-41D0-912F-503CC425A3C5}" srcId="{D2075887-14EA-4843-868E-3858BF4D1F24}" destId="{44DB5A31-744B-40A4-93E8-64653673C54D}" srcOrd="0" destOrd="0" parTransId="{475C029B-5A23-4CE0-B139-E6BF95267C19}" sibTransId="{3423F104-0637-4800-B5F7-C7DEC9CA757C}"/>
    <dgm:cxn modelId="{A912A6DD-E058-4BC1-B5B4-13E76C0D1BA9}" type="presOf" srcId="{C99A1264-333E-4A2A-AC8D-A3AFBA539A99}" destId="{60576402-611F-4969-AECE-6685CB52C440}" srcOrd="0" destOrd="0" presId="urn:microsoft.com/office/officeart/2005/8/layout/arrow2"/>
    <dgm:cxn modelId="{F677EF6A-60F7-4642-A460-D951120C56E3}" type="presOf" srcId="{9B0E9A01-2E1B-44EE-8655-8AFA37CB144F}" destId="{0B0BC5F9-846A-4A94-804C-415F4036BF0F}" srcOrd="0" destOrd="0" presId="urn:microsoft.com/office/officeart/2005/8/layout/arrow2"/>
    <dgm:cxn modelId="{8221A303-392C-441D-B3B5-C177D6EF64DA}" type="presParOf" srcId="{4F0F0BEA-4A06-41EC-9AA0-FDAD65BD3FDD}" destId="{818E631E-0C85-4113-ADFE-390CE3315B8F}" srcOrd="0" destOrd="0" presId="urn:microsoft.com/office/officeart/2005/8/layout/arrow2"/>
    <dgm:cxn modelId="{ED982223-83FA-4C00-B2B0-F709B1D5FE85}" type="presParOf" srcId="{4F0F0BEA-4A06-41EC-9AA0-FDAD65BD3FDD}" destId="{E416F87A-5445-43E3-843B-3333D74A8867}" srcOrd="1" destOrd="0" presId="urn:microsoft.com/office/officeart/2005/8/layout/arrow2"/>
    <dgm:cxn modelId="{A18A71F5-DD4B-4B48-B745-C400626C0F83}" type="presParOf" srcId="{E416F87A-5445-43E3-843B-3333D74A8867}" destId="{1AAF0553-CC82-42C8-82C2-044AA74BA4EF}" srcOrd="0" destOrd="0" presId="urn:microsoft.com/office/officeart/2005/8/layout/arrow2"/>
    <dgm:cxn modelId="{260105A8-37E7-44E6-AEF8-844A8D1E5EC3}" type="presParOf" srcId="{E416F87A-5445-43E3-843B-3333D74A8867}" destId="{3A2ED6C1-D7ED-4A7E-95C8-397606F1BB32}" srcOrd="1" destOrd="0" presId="urn:microsoft.com/office/officeart/2005/8/layout/arrow2"/>
    <dgm:cxn modelId="{FD24E8ED-76B4-404C-A674-22222E13DE46}" type="presParOf" srcId="{E416F87A-5445-43E3-843B-3333D74A8867}" destId="{CF33DBE8-E975-4B23-A516-5E4F124E32B0}" srcOrd="2" destOrd="0" presId="urn:microsoft.com/office/officeart/2005/8/layout/arrow2"/>
    <dgm:cxn modelId="{55C6A228-BAD0-4D23-83CE-BC7DCE14FE41}" type="presParOf" srcId="{E416F87A-5445-43E3-843B-3333D74A8867}" destId="{60576402-611F-4969-AECE-6685CB52C440}" srcOrd="3" destOrd="0" presId="urn:microsoft.com/office/officeart/2005/8/layout/arrow2"/>
    <dgm:cxn modelId="{6249C062-3ED7-4D25-A8C4-05568B68B014}" type="presParOf" srcId="{E416F87A-5445-43E3-843B-3333D74A8867}" destId="{62E26C28-2A25-4915-959F-C41386353A6A}" srcOrd="4" destOrd="0" presId="urn:microsoft.com/office/officeart/2005/8/layout/arrow2"/>
    <dgm:cxn modelId="{143F6191-517B-4E2D-A9DC-9F7C42B5B984}" type="presParOf" srcId="{E416F87A-5445-43E3-843B-3333D74A8867}" destId="{6E1E1F23-EB6E-4870-BF64-D758E6E4B466}" srcOrd="5" destOrd="0" presId="urn:microsoft.com/office/officeart/2005/8/layout/arrow2"/>
    <dgm:cxn modelId="{F2943014-93E0-4CF9-86C1-A8E1A4E931A1}" type="presParOf" srcId="{E416F87A-5445-43E3-843B-3333D74A8867}" destId="{1B2BA868-80C0-4CAB-B8F0-4E9DFC05DC07}" srcOrd="6" destOrd="0" presId="urn:microsoft.com/office/officeart/2005/8/layout/arrow2"/>
    <dgm:cxn modelId="{D6B4DD8E-988F-4F66-A8E7-29997341FF81}" type="presParOf" srcId="{E416F87A-5445-43E3-843B-3333D74A8867}" destId="{0BED937E-3595-408D-A33E-978B0B39568D}" srcOrd="7" destOrd="0" presId="urn:microsoft.com/office/officeart/2005/8/layout/arrow2"/>
    <dgm:cxn modelId="{D0E2A81C-471F-4F50-96B3-B6421F491C8E}" type="presParOf" srcId="{E416F87A-5445-43E3-843B-3333D74A8867}" destId="{F4687593-4C32-484A-97EE-3CFBD457D997}" srcOrd="8" destOrd="0" presId="urn:microsoft.com/office/officeart/2005/8/layout/arrow2"/>
    <dgm:cxn modelId="{C92CDD17-03DC-4E92-A71C-1CB24E1AE699}" type="presParOf" srcId="{E416F87A-5445-43E3-843B-3333D74A8867}" destId="{0B0BC5F9-846A-4A94-804C-415F4036BF0F}"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7C64D6-E34F-45D8-8A07-A11525274069}"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IN"/>
        </a:p>
      </dgm:t>
    </dgm:pt>
    <dgm:pt modelId="{8ACF9B48-EB60-4E0F-B5C0-95AD14BF8388}">
      <dgm:prSet phldrT="[Text]"/>
      <dgm:spPr/>
      <dgm:t>
        <a:bodyPr/>
        <a:lstStyle/>
        <a:p>
          <a:r>
            <a:rPr lang="en-IN" b="1" dirty="0" smtClean="0"/>
            <a:t>Atomicity: </a:t>
          </a:r>
          <a:r>
            <a:rPr lang="en-IN" dirty="0" smtClean="0"/>
            <a:t>Transactions are all or nothing</a:t>
          </a:r>
          <a:endParaRPr lang="en-IN" dirty="0"/>
        </a:p>
      </dgm:t>
    </dgm:pt>
    <dgm:pt modelId="{CF48FDFE-857F-4733-A549-B6D2F97B91E0}" type="parTrans" cxnId="{B3E00E68-B663-4C28-BBA8-AEB304D371FE}">
      <dgm:prSet/>
      <dgm:spPr/>
      <dgm:t>
        <a:bodyPr/>
        <a:lstStyle/>
        <a:p>
          <a:endParaRPr lang="en-IN"/>
        </a:p>
      </dgm:t>
    </dgm:pt>
    <dgm:pt modelId="{577AB0CD-FE79-4F73-BD96-CEF00DB21928}" type="sibTrans" cxnId="{B3E00E68-B663-4C28-BBA8-AEB304D371FE}">
      <dgm:prSet/>
      <dgm:spPr/>
      <dgm:t>
        <a:bodyPr/>
        <a:lstStyle/>
        <a:p>
          <a:endParaRPr lang="en-IN"/>
        </a:p>
      </dgm:t>
    </dgm:pt>
    <dgm:pt modelId="{9705DBEE-1E3A-41C8-84D7-24AA5604809F}">
      <dgm:prSet phldrT="[Text]"/>
      <dgm:spPr/>
      <dgm:t>
        <a:bodyPr/>
        <a:lstStyle/>
        <a:p>
          <a:r>
            <a:rPr lang="en-IN" b="1" dirty="0" smtClean="0"/>
            <a:t>Consistency: </a:t>
          </a:r>
          <a:r>
            <a:rPr lang="en-IN" dirty="0" smtClean="0"/>
            <a:t>Only valid data is saved</a:t>
          </a:r>
          <a:endParaRPr lang="en-IN" dirty="0"/>
        </a:p>
      </dgm:t>
    </dgm:pt>
    <dgm:pt modelId="{B33C6791-E94E-45E1-A364-DE955E8532F8}" type="parTrans" cxnId="{1BC2D4CE-18D0-4F62-8DCF-C79EB8D478BA}">
      <dgm:prSet/>
      <dgm:spPr/>
      <dgm:t>
        <a:bodyPr/>
        <a:lstStyle/>
        <a:p>
          <a:endParaRPr lang="en-IN"/>
        </a:p>
      </dgm:t>
    </dgm:pt>
    <dgm:pt modelId="{5FD5AA88-6CD2-4E60-A04A-5541F9A7EBEC}" type="sibTrans" cxnId="{1BC2D4CE-18D0-4F62-8DCF-C79EB8D478BA}">
      <dgm:prSet/>
      <dgm:spPr/>
      <dgm:t>
        <a:bodyPr/>
        <a:lstStyle/>
        <a:p>
          <a:endParaRPr lang="en-IN"/>
        </a:p>
      </dgm:t>
    </dgm:pt>
    <dgm:pt modelId="{7782EAC5-AD2D-4A9E-A2CA-4CCF2674A6BD}">
      <dgm:prSet phldrT="[Text]"/>
      <dgm:spPr/>
      <dgm:t>
        <a:bodyPr/>
        <a:lstStyle/>
        <a:p>
          <a:r>
            <a:rPr lang="en-IN" b="1" dirty="0" smtClean="0"/>
            <a:t>Isolation:</a:t>
          </a:r>
          <a:r>
            <a:rPr lang="en-IN" dirty="0" smtClean="0"/>
            <a:t> Transactions do not affect each other</a:t>
          </a:r>
        </a:p>
      </dgm:t>
    </dgm:pt>
    <dgm:pt modelId="{3F742D8D-3178-41B3-926F-31971A3B2F2F}" type="parTrans" cxnId="{6ED9D633-B95A-482E-B6E4-FEB558B7C8AB}">
      <dgm:prSet/>
      <dgm:spPr/>
      <dgm:t>
        <a:bodyPr/>
        <a:lstStyle/>
        <a:p>
          <a:endParaRPr lang="en-IN"/>
        </a:p>
      </dgm:t>
    </dgm:pt>
    <dgm:pt modelId="{E71F9468-94B1-48D3-B9C3-A066EC0B2359}" type="sibTrans" cxnId="{6ED9D633-B95A-482E-B6E4-FEB558B7C8AB}">
      <dgm:prSet/>
      <dgm:spPr/>
      <dgm:t>
        <a:bodyPr/>
        <a:lstStyle/>
        <a:p>
          <a:endParaRPr lang="en-IN"/>
        </a:p>
      </dgm:t>
    </dgm:pt>
    <dgm:pt modelId="{B435504B-DB89-42B6-B7A2-5BE41A3383BC}">
      <dgm:prSet phldrT="[Text]"/>
      <dgm:spPr/>
      <dgm:t>
        <a:bodyPr/>
        <a:lstStyle/>
        <a:p>
          <a:r>
            <a:rPr lang="en-IN" b="1" dirty="0" smtClean="0"/>
            <a:t>Durability:</a:t>
          </a:r>
          <a:r>
            <a:rPr lang="en-IN" dirty="0" smtClean="0"/>
            <a:t> Written data will not be lost</a:t>
          </a:r>
        </a:p>
      </dgm:t>
    </dgm:pt>
    <dgm:pt modelId="{A3A7A891-AD00-4858-B6A0-4674EF51B97C}" type="parTrans" cxnId="{2C0C5992-DDF0-4E5C-BA92-8F978E947353}">
      <dgm:prSet/>
      <dgm:spPr/>
      <dgm:t>
        <a:bodyPr/>
        <a:lstStyle/>
        <a:p>
          <a:endParaRPr lang="en-IN"/>
        </a:p>
      </dgm:t>
    </dgm:pt>
    <dgm:pt modelId="{21275D64-C1AE-44C4-BDB3-938503799668}" type="sibTrans" cxnId="{2C0C5992-DDF0-4E5C-BA92-8F978E947353}">
      <dgm:prSet/>
      <dgm:spPr/>
      <dgm:t>
        <a:bodyPr/>
        <a:lstStyle/>
        <a:p>
          <a:endParaRPr lang="en-IN"/>
        </a:p>
      </dgm:t>
    </dgm:pt>
    <dgm:pt modelId="{01D90FF7-4D8D-46B1-9254-BF8D6EA0786A}" type="pres">
      <dgm:prSet presAssocID="{C47C64D6-E34F-45D8-8A07-A11525274069}" presName="Name0" presStyleCnt="0">
        <dgm:presLayoutVars>
          <dgm:chMax val="7"/>
          <dgm:chPref val="7"/>
          <dgm:dir/>
        </dgm:presLayoutVars>
      </dgm:prSet>
      <dgm:spPr/>
      <dgm:t>
        <a:bodyPr/>
        <a:lstStyle/>
        <a:p>
          <a:endParaRPr lang="en-IN"/>
        </a:p>
      </dgm:t>
    </dgm:pt>
    <dgm:pt modelId="{CA29FF6D-0EE7-483A-9BF3-4FC6D11EBB38}" type="pres">
      <dgm:prSet presAssocID="{C47C64D6-E34F-45D8-8A07-A11525274069}" presName="Name1" presStyleCnt="0"/>
      <dgm:spPr/>
    </dgm:pt>
    <dgm:pt modelId="{6C3C28E7-CF77-4167-9661-F7C163C746B3}" type="pres">
      <dgm:prSet presAssocID="{C47C64D6-E34F-45D8-8A07-A11525274069}" presName="cycle" presStyleCnt="0"/>
      <dgm:spPr/>
    </dgm:pt>
    <dgm:pt modelId="{3F430863-29C5-4CC5-9349-C3E56DC33A3B}" type="pres">
      <dgm:prSet presAssocID="{C47C64D6-E34F-45D8-8A07-A11525274069}" presName="srcNode" presStyleLbl="node1" presStyleIdx="0" presStyleCnt="4"/>
      <dgm:spPr/>
    </dgm:pt>
    <dgm:pt modelId="{54FE9358-5A07-4E0D-9DAD-65CACBC0BD1B}" type="pres">
      <dgm:prSet presAssocID="{C47C64D6-E34F-45D8-8A07-A11525274069}" presName="conn" presStyleLbl="parChTrans1D2" presStyleIdx="0" presStyleCnt="1"/>
      <dgm:spPr/>
      <dgm:t>
        <a:bodyPr/>
        <a:lstStyle/>
        <a:p>
          <a:endParaRPr lang="en-IN"/>
        </a:p>
      </dgm:t>
    </dgm:pt>
    <dgm:pt modelId="{5D21FCB5-7450-4550-BE30-C5297EBFF0C7}" type="pres">
      <dgm:prSet presAssocID="{C47C64D6-E34F-45D8-8A07-A11525274069}" presName="extraNode" presStyleLbl="node1" presStyleIdx="0" presStyleCnt="4"/>
      <dgm:spPr/>
    </dgm:pt>
    <dgm:pt modelId="{425671C3-B11F-4C9D-B15A-01DC62E0F0B1}" type="pres">
      <dgm:prSet presAssocID="{C47C64D6-E34F-45D8-8A07-A11525274069}" presName="dstNode" presStyleLbl="node1" presStyleIdx="0" presStyleCnt="4"/>
      <dgm:spPr/>
    </dgm:pt>
    <dgm:pt modelId="{0CC35A09-8325-4429-A9B0-842EA95CFC56}" type="pres">
      <dgm:prSet presAssocID="{8ACF9B48-EB60-4E0F-B5C0-95AD14BF8388}" presName="text_1" presStyleLbl="node1" presStyleIdx="0" presStyleCnt="4">
        <dgm:presLayoutVars>
          <dgm:bulletEnabled val="1"/>
        </dgm:presLayoutVars>
      </dgm:prSet>
      <dgm:spPr/>
      <dgm:t>
        <a:bodyPr/>
        <a:lstStyle/>
        <a:p>
          <a:endParaRPr lang="en-IN"/>
        </a:p>
      </dgm:t>
    </dgm:pt>
    <dgm:pt modelId="{5973D417-6CAD-44D9-9EF5-AB57A7735B98}" type="pres">
      <dgm:prSet presAssocID="{8ACF9B48-EB60-4E0F-B5C0-95AD14BF8388}" presName="accent_1" presStyleCnt="0"/>
      <dgm:spPr/>
    </dgm:pt>
    <dgm:pt modelId="{A22494E7-FEE9-4C25-8339-2332D6373ABC}" type="pres">
      <dgm:prSet presAssocID="{8ACF9B48-EB60-4E0F-B5C0-95AD14BF8388}" presName="accentRepeatNode" presStyleLbl="solidFgAcc1" presStyleIdx="0" presStyleCnt="4"/>
      <dgm:spPr/>
    </dgm:pt>
    <dgm:pt modelId="{D29D0987-C773-437F-88A0-4742CEE32E38}" type="pres">
      <dgm:prSet presAssocID="{9705DBEE-1E3A-41C8-84D7-24AA5604809F}" presName="text_2" presStyleLbl="node1" presStyleIdx="1" presStyleCnt="4">
        <dgm:presLayoutVars>
          <dgm:bulletEnabled val="1"/>
        </dgm:presLayoutVars>
      </dgm:prSet>
      <dgm:spPr/>
      <dgm:t>
        <a:bodyPr/>
        <a:lstStyle/>
        <a:p>
          <a:endParaRPr lang="en-IN"/>
        </a:p>
      </dgm:t>
    </dgm:pt>
    <dgm:pt modelId="{FC74E605-54FF-4F46-9BB3-33F4D4CD63D7}" type="pres">
      <dgm:prSet presAssocID="{9705DBEE-1E3A-41C8-84D7-24AA5604809F}" presName="accent_2" presStyleCnt="0"/>
      <dgm:spPr/>
    </dgm:pt>
    <dgm:pt modelId="{66CB5170-37E3-4372-B461-7BDFFA7D4279}" type="pres">
      <dgm:prSet presAssocID="{9705DBEE-1E3A-41C8-84D7-24AA5604809F}" presName="accentRepeatNode" presStyleLbl="solidFgAcc1" presStyleIdx="1" presStyleCnt="4"/>
      <dgm:spPr/>
    </dgm:pt>
    <dgm:pt modelId="{C878C1FF-8BE1-4C17-9A41-885B2E992BFC}" type="pres">
      <dgm:prSet presAssocID="{7782EAC5-AD2D-4A9E-A2CA-4CCF2674A6BD}" presName="text_3" presStyleLbl="node1" presStyleIdx="2" presStyleCnt="4">
        <dgm:presLayoutVars>
          <dgm:bulletEnabled val="1"/>
        </dgm:presLayoutVars>
      </dgm:prSet>
      <dgm:spPr/>
      <dgm:t>
        <a:bodyPr/>
        <a:lstStyle/>
        <a:p>
          <a:endParaRPr lang="en-IN"/>
        </a:p>
      </dgm:t>
    </dgm:pt>
    <dgm:pt modelId="{C2BBEEDE-1B4A-40CA-BEFA-34BF6AD22C8B}" type="pres">
      <dgm:prSet presAssocID="{7782EAC5-AD2D-4A9E-A2CA-4CCF2674A6BD}" presName="accent_3" presStyleCnt="0"/>
      <dgm:spPr/>
    </dgm:pt>
    <dgm:pt modelId="{A804A956-E9BA-46BE-967E-35BC824D954B}" type="pres">
      <dgm:prSet presAssocID="{7782EAC5-AD2D-4A9E-A2CA-4CCF2674A6BD}" presName="accentRepeatNode" presStyleLbl="solidFgAcc1" presStyleIdx="2" presStyleCnt="4"/>
      <dgm:spPr/>
    </dgm:pt>
    <dgm:pt modelId="{A6C7F63C-5BCC-4710-981D-D7BEF0566A6E}" type="pres">
      <dgm:prSet presAssocID="{B435504B-DB89-42B6-B7A2-5BE41A3383BC}" presName="text_4" presStyleLbl="node1" presStyleIdx="3" presStyleCnt="4">
        <dgm:presLayoutVars>
          <dgm:bulletEnabled val="1"/>
        </dgm:presLayoutVars>
      </dgm:prSet>
      <dgm:spPr/>
      <dgm:t>
        <a:bodyPr/>
        <a:lstStyle/>
        <a:p>
          <a:endParaRPr lang="en-IN"/>
        </a:p>
      </dgm:t>
    </dgm:pt>
    <dgm:pt modelId="{192AB3C5-81E6-460A-AD96-500C5F1E5ADB}" type="pres">
      <dgm:prSet presAssocID="{B435504B-DB89-42B6-B7A2-5BE41A3383BC}" presName="accent_4" presStyleCnt="0"/>
      <dgm:spPr/>
    </dgm:pt>
    <dgm:pt modelId="{E7F83ABB-A9BE-414B-8551-9732E3C6F143}" type="pres">
      <dgm:prSet presAssocID="{B435504B-DB89-42B6-B7A2-5BE41A3383BC}" presName="accentRepeatNode" presStyleLbl="solidFgAcc1" presStyleIdx="3" presStyleCnt="4"/>
      <dgm:spPr/>
    </dgm:pt>
  </dgm:ptLst>
  <dgm:cxnLst>
    <dgm:cxn modelId="{9B8F966C-93AE-4D5D-B8F2-BFE02F7F560A}" type="presOf" srcId="{577AB0CD-FE79-4F73-BD96-CEF00DB21928}" destId="{54FE9358-5A07-4E0D-9DAD-65CACBC0BD1B}" srcOrd="0" destOrd="0" presId="urn:microsoft.com/office/officeart/2008/layout/VerticalCurvedList"/>
    <dgm:cxn modelId="{2C0C5992-DDF0-4E5C-BA92-8F978E947353}" srcId="{C47C64D6-E34F-45D8-8A07-A11525274069}" destId="{B435504B-DB89-42B6-B7A2-5BE41A3383BC}" srcOrd="3" destOrd="0" parTransId="{A3A7A891-AD00-4858-B6A0-4674EF51B97C}" sibTransId="{21275D64-C1AE-44C4-BDB3-938503799668}"/>
    <dgm:cxn modelId="{B3E00E68-B663-4C28-BBA8-AEB304D371FE}" srcId="{C47C64D6-E34F-45D8-8A07-A11525274069}" destId="{8ACF9B48-EB60-4E0F-B5C0-95AD14BF8388}" srcOrd="0" destOrd="0" parTransId="{CF48FDFE-857F-4733-A549-B6D2F97B91E0}" sibTransId="{577AB0CD-FE79-4F73-BD96-CEF00DB21928}"/>
    <dgm:cxn modelId="{34CD1528-F5FE-4AD7-B881-AC21B7237A22}" type="presOf" srcId="{8ACF9B48-EB60-4E0F-B5C0-95AD14BF8388}" destId="{0CC35A09-8325-4429-A9B0-842EA95CFC56}" srcOrd="0" destOrd="0" presId="urn:microsoft.com/office/officeart/2008/layout/VerticalCurvedList"/>
    <dgm:cxn modelId="{F227A513-9384-49D3-88C7-512E9A01AF1D}" type="presOf" srcId="{9705DBEE-1E3A-41C8-84D7-24AA5604809F}" destId="{D29D0987-C773-437F-88A0-4742CEE32E38}" srcOrd="0" destOrd="0" presId="urn:microsoft.com/office/officeart/2008/layout/VerticalCurvedList"/>
    <dgm:cxn modelId="{E28FC594-B116-408A-9033-14804F747BF0}" type="presOf" srcId="{B435504B-DB89-42B6-B7A2-5BE41A3383BC}" destId="{A6C7F63C-5BCC-4710-981D-D7BEF0566A6E}" srcOrd="0" destOrd="0" presId="urn:microsoft.com/office/officeart/2008/layout/VerticalCurvedList"/>
    <dgm:cxn modelId="{23CC1534-C8DF-451D-98D4-B268F4FE5A89}" type="presOf" srcId="{C47C64D6-E34F-45D8-8A07-A11525274069}" destId="{01D90FF7-4D8D-46B1-9254-BF8D6EA0786A}" srcOrd="0" destOrd="0" presId="urn:microsoft.com/office/officeart/2008/layout/VerticalCurvedList"/>
    <dgm:cxn modelId="{3841CA74-E16C-4270-9AF8-0BA6CB5348D3}" type="presOf" srcId="{7782EAC5-AD2D-4A9E-A2CA-4CCF2674A6BD}" destId="{C878C1FF-8BE1-4C17-9A41-885B2E992BFC}" srcOrd="0" destOrd="0" presId="urn:microsoft.com/office/officeart/2008/layout/VerticalCurvedList"/>
    <dgm:cxn modelId="{1BC2D4CE-18D0-4F62-8DCF-C79EB8D478BA}" srcId="{C47C64D6-E34F-45D8-8A07-A11525274069}" destId="{9705DBEE-1E3A-41C8-84D7-24AA5604809F}" srcOrd="1" destOrd="0" parTransId="{B33C6791-E94E-45E1-A364-DE955E8532F8}" sibTransId="{5FD5AA88-6CD2-4E60-A04A-5541F9A7EBEC}"/>
    <dgm:cxn modelId="{6ED9D633-B95A-482E-B6E4-FEB558B7C8AB}" srcId="{C47C64D6-E34F-45D8-8A07-A11525274069}" destId="{7782EAC5-AD2D-4A9E-A2CA-4CCF2674A6BD}" srcOrd="2" destOrd="0" parTransId="{3F742D8D-3178-41B3-926F-31971A3B2F2F}" sibTransId="{E71F9468-94B1-48D3-B9C3-A066EC0B2359}"/>
    <dgm:cxn modelId="{0E4DC124-E1FB-42CF-B926-C98262926753}" type="presParOf" srcId="{01D90FF7-4D8D-46B1-9254-BF8D6EA0786A}" destId="{CA29FF6D-0EE7-483A-9BF3-4FC6D11EBB38}" srcOrd="0" destOrd="0" presId="urn:microsoft.com/office/officeart/2008/layout/VerticalCurvedList"/>
    <dgm:cxn modelId="{15978DA5-7C80-48F6-A92B-DE9DE3DC20F7}" type="presParOf" srcId="{CA29FF6D-0EE7-483A-9BF3-4FC6D11EBB38}" destId="{6C3C28E7-CF77-4167-9661-F7C163C746B3}" srcOrd="0" destOrd="0" presId="urn:microsoft.com/office/officeart/2008/layout/VerticalCurvedList"/>
    <dgm:cxn modelId="{AFB8BBA3-EFF4-4E13-B31D-55A6E53F88BA}" type="presParOf" srcId="{6C3C28E7-CF77-4167-9661-F7C163C746B3}" destId="{3F430863-29C5-4CC5-9349-C3E56DC33A3B}" srcOrd="0" destOrd="0" presId="urn:microsoft.com/office/officeart/2008/layout/VerticalCurvedList"/>
    <dgm:cxn modelId="{FD96EC37-099A-4064-8D82-5A852C75F5A6}" type="presParOf" srcId="{6C3C28E7-CF77-4167-9661-F7C163C746B3}" destId="{54FE9358-5A07-4E0D-9DAD-65CACBC0BD1B}" srcOrd="1" destOrd="0" presId="urn:microsoft.com/office/officeart/2008/layout/VerticalCurvedList"/>
    <dgm:cxn modelId="{6133FFA0-94E2-44CF-A574-AE70E4059AD9}" type="presParOf" srcId="{6C3C28E7-CF77-4167-9661-F7C163C746B3}" destId="{5D21FCB5-7450-4550-BE30-C5297EBFF0C7}" srcOrd="2" destOrd="0" presId="urn:microsoft.com/office/officeart/2008/layout/VerticalCurvedList"/>
    <dgm:cxn modelId="{843A89B7-B9CD-4288-9DF4-7AAECC8A1447}" type="presParOf" srcId="{6C3C28E7-CF77-4167-9661-F7C163C746B3}" destId="{425671C3-B11F-4C9D-B15A-01DC62E0F0B1}" srcOrd="3" destOrd="0" presId="urn:microsoft.com/office/officeart/2008/layout/VerticalCurvedList"/>
    <dgm:cxn modelId="{FCD1627F-F781-4A15-95AB-65A3C725307A}" type="presParOf" srcId="{CA29FF6D-0EE7-483A-9BF3-4FC6D11EBB38}" destId="{0CC35A09-8325-4429-A9B0-842EA95CFC56}" srcOrd="1" destOrd="0" presId="urn:microsoft.com/office/officeart/2008/layout/VerticalCurvedList"/>
    <dgm:cxn modelId="{D755B9DF-3E51-4C9E-97DB-EBFBDBE08049}" type="presParOf" srcId="{CA29FF6D-0EE7-483A-9BF3-4FC6D11EBB38}" destId="{5973D417-6CAD-44D9-9EF5-AB57A7735B98}" srcOrd="2" destOrd="0" presId="urn:microsoft.com/office/officeart/2008/layout/VerticalCurvedList"/>
    <dgm:cxn modelId="{BF236CB3-2AC0-4822-BC4A-08B71CF1F461}" type="presParOf" srcId="{5973D417-6CAD-44D9-9EF5-AB57A7735B98}" destId="{A22494E7-FEE9-4C25-8339-2332D6373ABC}" srcOrd="0" destOrd="0" presId="urn:microsoft.com/office/officeart/2008/layout/VerticalCurvedList"/>
    <dgm:cxn modelId="{B2DFCDA0-7080-4503-A1DE-BAB2695D4DDF}" type="presParOf" srcId="{CA29FF6D-0EE7-483A-9BF3-4FC6D11EBB38}" destId="{D29D0987-C773-437F-88A0-4742CEE32E38}" srcOrd="3" destOrd="0" presId="urn:microsoft.com/office/officeart/2008/layout/VerticalCurvedList"/>
    <dgm:cxn modelId="{44FCCF9C-7C2E-413A-8405-91F624EDA23F}" type="presParOf" srcId="{CA29FF6D-0EE7-483A-9BF3-4FC6D11EBB38}" destId="{FC74E605-54FF-4F46-9BB3-33F4D4CD63D7}" srcOrd="4" destOrd="0" presId="urn:microsoft.com/office/officeart/2008/layout/VerticalCurvedList"/>
    <dgm:cxn modelId="{496E09DE-7FDB-4EFE-B24C-0C6C20B57D3C}" type="presParOf" srcId="{FC74E605-54FF-4F46-9BB3-33F4D4CD63D7}" destId="{66CB5170-37E3-4372-B461-7BDFFA7D4279}" srcOrd="0" destOrd="0" presId="urn:microsoft.com/office/officeart/2008/layout/VerticalCurvedList"/>
    <dgm:cxn modelId="{39712497-10D4-4B1F-88F5-8F5A64F3FD3B}" type="presParOf" srcId="{CA29FF6D-0EE7-483A-9BF3-4FC6D11EBB38}" destId="{C878C1FF-8BE1-4C17-9A41-885B2E992BFC}" srcOrd="5" destOrd="0" presId="urn:microsoft.com/office/officeart/2008/layout/VerticalCurvedList"/>
    <dgm:cxn modelId="{709354A9-554A-4679-AC55-1BE6437C6534}" type="presParOf" srcId="{CA29FF6D-0EE7-483A-9BF3-4FC6D11EBB38}" destId="{C2BBEEDE-1B4A-40CA-BEFA-34BF6AD22C8B}" srcOrd="6" destOrd="0" presId="urn:microsoft.com/office/officeart/2008/layout/VerticalCurvedList"/>
    <dgm:cxn modelId="{3EA13812-6A83-4B34-98C3-F2899F01F2E3}" type="presParOf" srcId="{C2BBEEDE-1B4A-40CA-BEFA-34BF6AD22C8B}" destId="{A804A956-E9BA-46BE-967E-35BC824D954B}" srcOrd="0" destOrd="0" presId="urn:microsoft.com/office/officeart/2008/layout/VerticalCurvedList"/>
    <dgm:cxn modelId="{5D4BAA8C-E473-4AE7-B4B9-65AD00E7FE88}" type="presParOf" srcId="{CA29FF6D-0EE7-483A-9BF3-4FC6D11EBB38}" destId="{A6C7F63C-5BCC-4710-981D-D7BEF0566A6E}" srcOrd="7" destOrd="0" presId="urn:microsoft.com/office/officeart/2008/layout/VerticalCurvedList"/>
    <dgm:cxn modelId="{CDF174D5-A08B-4809-89CE-AD06B943B1E0}" type="presParOf" srcId="{CA29FF6D-0EE7-483A-9BF3-4FC6D11EBB38}" destId="{192AB3C5-81E6-460A-AD96-500C5F1E5ADB}" srcOrd="8" destOrd="0" presId="urn:microsoft.com/office/officeart/2008/layout/VerticalCurvedList"/>
    <dgm:cxn modelId="{E007FD71-61D7-47EE-B9FE-AB0130397AF7}" type="presParOf" srcId="{192AB3C5-81E6-460A-AD96-500C5F1E5ADB}" destId="{E7F83ABB-A9BE-414B-8551-9732E3C6F14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E06D4-70B5-411D-AEC3-91EBC055BCE3}">
      <dsp:nvSpPr>
        <dsp:cNvPr id="0" name=""/>
        <dsp:cNvSpPr/>
      </dsp:nvSpPr>
      <dsp:spPr>
        <a:xfrm>
          <a:off x="3397862" y="1921972"/>
          <a:ext cx="101144" cy="443107"/>
        </a:xfrm>
        <a:custGeom>
          <a:avLst/>
          <a:gdLst/>
          <a:ahLst/>
          <a:cxnLst/>
          <a:rect l="0" t="0" r="0" b="0"/>
          <a:pathLst>
            <a:path>
              <a:moveTo>
                <a:pt x="0" y="0"/>
              </a:moveTo>
              <a:lnTo>
                <a:pt x="0" y="443107"/>
              </a:lnTo>
              <a:lnTo>
                <a:pt x="101144" y="443107"/>
              </a:lnTo>
            </a:path>
          </a:pathLst>
        </a:custGeom>
        <a:noFill/>
        <a:ln w="19050"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B3298A-BA07-4AB7-9846-3789B72B8C7F}">
      <dsp:nvSpPr>
        <dsp:cNvPr id="0" name=""/>
        <dsp:cNvSpPr/>
      </dsp:nvSpPr>
      <dsp:spPr>
        <a:xfrm>
          <a:off x="3296718" y="1921972"/>
          <a:ext cx="101144" cy="443107"/>
        </a:xfrm>
        <a:custGeom>
          <a:avLst/>
          <a:gdLst/>
          <a:ahLst/>
          <a:cxnLst/>
          <a:rect l="0" t="0" r="0" b="0"/>
          <a:pathLst>
            <a:path>
              <a:moveTo>
                <a:pt x="101144" y="0"/>
              </a:moveTo>
              <a:lnTo>
                <a:pt x="101144" y="443107"/>
              </a:lnTo>
              <a:lnTo>
                <a:pt x="0" y="443107"/>
              </a:lnTo>
            </a:path>
          </a:pathLst>
        </a:custGeom>
        <a:noFill/>
        <a:ln w="19050"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14DF1C-94D2-431D-9773-C4D6C4C840EB}">
      <dsp:nvSpPr>
        <dsp:cNvPr id="0" name=""/>
        <dsp:cNvSpPr/>
      </dsp:nvSpPr>
      <dsp:spPr>
        <a:xfrm>
          <a:off x="2232296" y="1238045"/>
          <a:ext cx="683927" cy="443107"/>
        </a:xfrm>
        <a:custGeom>
          <a:avLst/>
          <a:gdLst/>
          <a:ahLst/>
          <a:cxnLst/>
          <a:rect l="0" t="0" r="0" b="0"/>
          <a:pathLst>
            <a:path>
              <a:moveTo>
                <a:pt x="0" y="0"/>
              </a:moveTo>
              <a:lnTo>
                <a:pt x="0" y="443107"/>
              </a:lnTo>
              <a:lnTo>
                <a:pt x="683927" y="443107"/>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73D4D2-E5CF-4D72-892D-0D79B5E1C3AF}">
      <dsp:nvSpPr>
        <dsp:cNvPr id="0" name=""/>
        <dsp:cNvSpPr/>
      </dsp:nvSpPr>
      <dsp:spPr>
        <a:xfrm>
          <a:off x="1066731" y="1921972"/>
          <a:ext cx="101144" cy="443107"/>
        </a:xfrm>
        <a:custGeom>
          <a:avLst/>
          <a:gdLst/>
          <a:ahLst/>
          <a:cxnLst/>
          <a:rect l="0" t="0" r="0" b="0"/>
          <a:pathLst>
            <a:path>
              <a:moveTo>
                <a:pt x="0" y="0"/>
              </a:moveTo>
              <a:lnTo>
                <a:pt x="0" y="443107"/>
              </a:lnTo>
              <a:lnTo>
                <a:pt x="101144" y="443107"/>
              </a:lnTo>
            </a:path>
          </a:pathLst>
        </a:custGeom>
        <a:noFill/>
        <a:ln w="19050"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E62AF8-09C3-41BD-AA78-1497F595BA31}">
      <dsp:nvSpPr>
        <dsp:cNvPr id="0" name=""/>
        <dsp:cNvSpPr/>
      </dsp:nvSpPr>
      <dsp:spPr>
        <a:xfrm>
          <a:off x="965586" y="1921972"/>
          <a:ext cx="101144" cy="443107"/>
        </a:xfrm>
        <a:custGeom>
          <a:avLst/>
          <a:gdLst/>
          <a:ahLst/>
          <a:cxnLst/>
          <a:rect l="0" t="0" r="0" b="0"/>
          <a:pathLst>
            <a:path>
              <a:moveTo>
                <a:pt x="101144" y="0"/>
              </a:moveTo>
              <a:lnTo>
                <a:pt x="101144" y="443107"/>
              </a:lnTo>
              <a:lnTo>
                <a:pt x="0" y="443107"/>
              </a:lnTo>
            </a:path>
          </a:pathLst>
        </a:custGeom>
        <a:noFill/>
        <a:ln w="19050" cap="rnd"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38C0-BBB5-486A-9FFE-1AF658D80245}">
      <dsp:nvSpPr>
        <dsp:cNvPr id="0" name=""/>
        <dsp:cNvSpPr/>
      </dsp:nvSpPr>
      <dsp:spPr>
        <a:xfrm>
          <a:off x="1548369" y="1238045"/>
          <a:ext cx="683927" cy="443107"/>
        </a:xfrm>
        <a:custGeom>
          <a:avLst/>
          <a:gdLst/>
          <a:ahLst/>
          <a:cxnLst/>
          <a:rect l="0" t="0" r="0" b="0"/>
          <a:pathLst>
            <a:path>
              <a:moveTo>
                <a:pt x="683927" y="0"/>
              </a:moveTo>
              <a:lnTo>
                <a:pt x="683927" y="443107"/>
              </a:lnTo>
              <a:lnTo>
                <a:pt x="0" y="443107"/>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85EA4-C39C-4D88-8395-D688E1D99C3B}">
      <dsp:nvSpPr>
        <dsp:cNvPr id="0" name=""/>
        <dsp:cNvSpPr/>
      </dsp:nvSpPr>
      <dsp:spPr>
        <a:xfrm>
          <a:off x="1750658" y="756406"/>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Data</a:t>
          </a:r>
          <a:endParaRPr lang="en-IN" sz="1200" kern="1200" dirty="0"/>
        </a:p>
      </dsp:txBody>
      <dsp:txXfrm>
        <a:off x="1750658" y="756406"/>
        <a:ext cx="963277" cy="481638"/>
      </dsp:txXfrm>
    </dsp:sp>
    <dsp:sp modelId="{07DF6C37-0A22-4F12-BE60-E0D0A5898BD3}">
      <dsp:nvSpPr>
        <dsp:cNvPr id="0" name=""/>
        <dsp:cNvSpPr/>
      </dsp:nvSpPr>
      <dsp:spPr>
        <a:xfrm>
          <a:off x="585092" y="1440333"/>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Categorical</a:t>
          </a:r>
          <a:endParaRPr lang="en-IN" sz="1200" kern="1200" dirty="0"/>
        </a:p>
      </dsp:txBody>
      <dsp:txXfrm>
        <a:off x="585092" y="1440333"/>
        <a:ext cx="963277" cy="481638"/>
      </dsp:txXfrm>
    </dsp:sp>
    <dsp:sp modelId="{79B5DC32-21F9-4583-BB5C-6123CE7F2A1A}">
      <dsp:nvSpPr>
        <dsp:cNvPr id="0" name=""/>
        <dsp:cNvSpPr/>
      </dsp:nvSpPr>
      <dsp:spPr>
        <a:xfrm>
          <a:off x="2309" y="2124260"/>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Nominal</a:t>
          </a:r>
          <a:endParaRPr lang="en-IN" sz="1200" kern="1200" dirty="0"/>
        </a:p>
      </dsp:txBody>
      <dsp:txXfrm>
        <a:off x="2309" y="2124260"/>
        <a:ext cx="963277" cy="481638"/>
      </dsp:txXfrm>
    </dsp:sp>
    <dsp:sp modelId="{3C259200-2687-4E82-9F42-8975C9C49309}">
      <dsp:nvSpPr>
        <dsp:cNvPr id="0" name=""/>
        <dsp:cNvSpPr/>
      </dsp:nvSpPr>
      <dsp:spPr>
        <a:xfrm>
          <a:off x="1167875" y="2124260"/>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Ordinal</a:t>
          </a:r>
          <a:endParaRPr lang="en-IN" sz="1200" kern="1200" dirty="0"/>
        </a:p>
      </dsp:txBody>
      <dsp:txXfrm>
        <a:off x="1167875" y="2124260"/>
        <a:ext cx="963277" cy="481638"/>
      </dsp:txXfrm>
    </dsp:sp>
    <dsp:sp modelId="{54E91769-6CAB-49E9-A664-0F6034631DDA}">
      <dsp:nvSpPr>
        <dsp:cNvPr id="0" name=""/>
        <dsp:cNvSpPr/>
      </dsp:nvSpPr>
      <dsp:spPr>
        <a:xfrm>
          <a:off x="2916224" y="1440333"/>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Numerical</a:t>
          </a:r>
          <a:endParaRPr lang="en-IN" sz="1200" kern="1200" dirty="0"/>
        </a:p>
      </dsp:txBody>
      <dsp:txXfrm>
        <a:off x="2916224" y="1440333"/>
        <a:ext cx="963277" cy="481638"/>
      </dsp:txXfrm>
    </dsp:sp>
    <dsp:sp modelId="{D46F4BF2-B1A4-4B1E-8C2A-CADB1B8C7B94}">
      <dsp:nvSpPr>
        <dsp:cNvPr id="0" name=""/>
        <dsp:cNvSpPr/>
      </dsp:nvSpPr>
      <dsp:spPr>
        <a:xfrm>
          <a:off x="2333441" y="2124260"/>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Interval</a:t>
          </a:r>
          <a:endParaRPr lang="en-IN" sz="1200" kern="1200" dirty="0"/>
        </a:p>
      </dsp:txBody>
      <dsp:txXfrm>
        <a:off x="2333441" y="2124260"/>
        <a:ext cx="963277" cy="481638"/>
      </dsp:txXfrm>
    </dsp:sp>
    <dsp:sp modelId="{90799FF2-A256-4F46-89C0-910AB56254E5}">
      <dsp:nvSpPr>
        <dsp:cNvPr id="0" name=""/>
        <dsp:cNvSpPr/>
      </dsp:nvSpPr>
      <dsp:spPr>
        <a:xfrm>
          <a:off x="3499007" y="2124260"/>
          <a:ext cx="963277" cy="481638"/>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IN" sz="1200" kern="1200" dirty="0" smtClean="0"/>
            <a:t>Ratio</a:t>
          </a:r>
          <a:endParaRPr lang="en-IN" sz="1200" kern="1200" dirty="0"/>
        </a:p>
      </dsp:txBody>
      <dsp:txXfrm>
        <a:off x="3499007" y="2124260"/>
        <a:ext cx="963277" cy="4816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E9358-5A07-4E0D-9DAD-65CACBC0BD1B}">
      <dsp:nvSpPr>
        <dsp:cNvPr id="0" name=""/>
        <dsp:cNvSpPr/>
      </dsp:nvSpPr>
      <dsp:spPr>
        <a:xfrm>
          <a:off x="-4700303" y="-720517"/>
          <a:ext cx="5598697" cy="5598697"/>
        </a:xfrm>
        <a:prstGeom prst="blockArc">
          <a:avLst>
            <a:gd name="adj1" fmla="val 18900000"/>
            <a:gd name="adj2" fmla="val 2700000"/>
            <a:gd name="adj3" fmla="val 386"/>
          </a:avLst>
        </a:pr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C35A09-8325-4429-A9B0-842EA95CFC56}">
      <dsp:nvSpPr>
        <dsp:cNvPr id="0" name=""/>
        <dsp:cNvSpPr/>
      </dsp:nvSpPr>
      <dsp:spPr>
        <a:xfrm>
          <a:off x="470525" y="319641"/>
          <a:ext cx="4524233" cy="639614"/>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694" tIns="48260" rIns="48260" bIns="48260" numCol="1" spcCol="1270" anchor="ctr" anchorCtr="0">
          <a:noAutofit/>
        </a:bodyPr>
        <a:lstStyle/>
        <a:p>
          <a:pPr lvl="0" algn="l" defTabSz="844550">
            <a:lnSpc>
              <a:spcPct val="90000"/>
            </a:lnSpc>
            <a:spcBef>
              <a:spcPct val="0"/>
            </a:spcBef>
            <a:spcAft>
              <a:spcPct val="35000"/>
            </a:spcAft>
          </a:pPr>
          <a:r>
            <a:rPr lang="en-IN" sz="1900" b="1" kern="1200" dirty="0" smtClean="0"/>
            <a:t>Atomicity: </a:t>
          </a:r>
          <a:r>
            <a:rPr lang="en-IN" sz="1900" kern="1200" dirty="0" smtClean="0"/>
            <a:t>Transactions are all or nothing</a:t>
          </a:r>
          <a:endParaRPr lang="en-IN" sz="1900" kern="1200" dirty="0"/>
        </a:p>
      </dsp:txBody>
      <dsp:txXfrm>
        <a:off x="470525" y="319641"/>
        <a:ext cx="4524233" cy="639614"/>
      </dsp:txXfrm>
    </dsp:sp>
    <dsp:sp modelId="{A22494E7-FEE9-4C25-8339-2332D6373ABC}">
      <dsp:nvSpPr>
        <dsp:cNvPr id="0" name=""/>
        <dsp:cNvSpPr/>
      </dsp:nvSpPr>
      <dsp:spPr>
        <a:xfrm>
          <a:off x="70766" y="239689"/>
          <a:ext cx="799518" cy="799518"/>
        </a:xfrm>
        <a:prstGeom prst="ellipse">
          <a:avLst/>
        </a:prstGeom>
        <a:solidFill>
          <a:schemeClr val="lt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9D0987-C773-437F-88A0-4742CEE32E38}">
      <dsp:nvSpPr>
        <dsp:cNvPr id="0" name=""/>
        <dsp:cNvSpPr/>
      </dsp:nvSpPr>
      <dsp:spPr>
        <a:xfrm>
          <a:off x="837231" y="1279229"/>
          <a:ext cx="4157527" cy="639614"/>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694" tIns="48260" rIns="48260" bIns="48260" numCol="1" spcCol="1270" anchor="ctr" anchorCtr="0">
          <a:noAutofit/>
        </a:bodyPr>
        <a:lstStyle/>
        <a:p>
          <a:pPr lvl="0" algn="l" defTabSz="844550">
            <a:lnSpc>
              <a:spcPct val="90000"/>
            </a:lnSpc>
            <a:spcBef>
              <a:spcPct val="0"/>
            </a:spcBef>
            <a:spcAft>
              <a:spcPct val="35000"/>
            </a:spcAft>
          </a:pPr>
          <a:r>
            <a:rPr lang="en-IN" sz="1900" b="1" kern="1200" dirty="0" smtClean="0"/>
            <a:t>Consistency: </a:t>
          </a:r>
          <a:r>
            <a:rPr lang="en-IN" sz="1900" kern="1200" dirty="0" smtClean="0"/>
            <a:t>Only valid data is saved</a:t>
          </a:r>
          <a:endParaRPr lang="en-IN" sz="1900" kern="1200" dirty="0"/>
        </a:p>
      </dsp:txBody>
      <dsp:txXfrm>
        <a:off x="837231" y="1279229"/>
        <a:ext cx="4157527" cy="639614"/>
      </dsp:txXfrm>
    </dsp:sp>
    <dsp:sp modelId="{66CB5170-37E3-4372-B461-7BDFFA7D4279}">
      <dsp:nvSpPr>
        <dsp:cNvPr id="0" name=""/>
        <dsp:cNvSpPr/>
      </dsp:nvSpPr>
      <dsp:spPr>
        <a:xfrm>
          <a:off x="437472" y="1199277"/>
          <a:ext cx="799518" cy="799518"/>
        </a:xfrm>
        <a:prstGeom prst="ellipse">
          <a:avLst/>
        </a:prstGeom>
        <a:solidFill>
          <a:schemeClr val="lt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78C1FF-8BE1-4C17-9A41-885B2E992BFC}">
      <dsp:nvSpPr>
        <dsp:cNvPr id="0" name=""/>
        <dsp:cNvSpPr/>
      </dsp:nvSpPr>
      <dsp:spPr>
        <a:xfrm>
          <a:off x="837231" y="2238817"/>
          <a:ext cx="4157527" cy="639614"/>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694" tIns="48260" rIns="48260" bIns="48260" numCol="1" spcCol="1270" anchor="ctr" anchorCtr="0">
          <a:noAutofit/>
        </a:bodyPr>
        <a:lstStyle/>
        <a:p>
          <a:pPr lvl="0" algn="l" defTabSz="844550">
            <a:lnSpc>
              <a:spcPct val="90000"/>
            </a:lnSpc>
            <a:spcBef>
              <a:spcPct val="0"/>
            </a:spcBef>
            <a:spcAft>
              <a:spcPct val="35000"/>
            </a:spcAft>
          </a:pPr>
          <a:r>
            <a:rPr lang="en-IN" sz="1900" b="1" kern="1200" dirty="0" smtClean="0"/>
            <a:t>Isolation:</a:t>
          </a:r>
          <a:r>
            <a:rPr lang="en-IN" sz="1900" kern="1200" dirty="0" smtClean="0"/>
            <a:t> Transactions do not affect each other</a:t>
          </a:r>
        </a:p>
      </dsp:txBody>
      <dsp:txXfrm>
        <a:off x="837231" y="2238817"/>
        <a:ext cx="4157527" cy="639614"/>
      </dsp:txXfrm>
    </dsp:sp>
    <dsp:sp modelId="{A804A956-E9BA-46BE-967E-35BC824D954B}">
      <dsp:nvSpPr>
        <dsp:cNvPr id="0" name=""/>
        <dsp:cNvSpPr/>
      </dsp:nvSpPr>
      <dsp:spPr>
        <a:xfrm>
          <a:off x="437472" y="2158865"/>
          <a:ext cx="799518" cy="799518"/>
        </a:xfrm>
        <a:prstGeom prst="ellipse">
          <a:avLst/>
        </a:prstGeom>
        <a:solidFill>
          <a:schemeClr val="lt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C7F63C-5BCC-4710-981D-D7BEF0566A6E}">
      <dsp:nvSpPr>
        <dsp:cNvPr id="0" name=""/>
        <dsp:cNvSpPr/>
      </dsp:nvSpPr>
      <dsp:spPr>
        <a:xfrm>
          <a:off x="470525" y="3198406"/>
          <a:ext cx="4524233" cy="639614"/>
        </a:xfrm>
        <a:prstGeom prst="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694" tIns="48260" rIns="48260" bIns="48260" numCol="1" spcCol="1270" anchor="ctr" anchorCtr="0">
          <a:noAutofit/>
        </a:bodyPr>
        <a:lstStyle/>
        <a:p>
          <a:pPr lvl="0" algn="l" defTabSz="844550">
            <a:lnSpc>
              <a:spcPct val="90000"/>
            </a:lnSpc>
            <a:spcBef>
              <a:spcPct val="0"/>
            </a:spcBef>
            <a:spcAft>
              <a:spcPct val="35000"/>
            </a:spcAft>
          </a:pPr>
          <a:r>
            <a:rPr lang="en-IN" sz="1900" b="1" kern="1200" dirty="0" smtClean="0"/>
            <a:t>Durability:</a:t>
          </a:r>
          <a:r>
            <a:rPr lang="en-IN" sz="1900" kern="1200" dirty="0" smtClean="0"/>
            <a:t> Written data will not be lost</a:t>
          </a:r>
        </a:p>
      </dsp:txBody>
      <dsp:txXfrm>
        <a:off x="470525" y="3198406"/>
        <a:ext cx="4524233" cy="639614"/>
      </dsp:txXfrm>
    </dsp:sp>
    <dsp:sp modelId="{E7F83ABB-A9BE-414B-8551-9732E3C6F143}">
      <dsp:nvSpPr>
        <dsp:cNvPr id="0" name=""/>
        <dsp:cNvSpPr/>
      </dsp:nvSpPr>
      <dsp:spPr>
        <a:xfrm>
          <a:off x="70766" y="3118454"/>
          <a:ext cx="799518" cy="799518"/>
        </a:xfrm>
        <a:prstGeom prst="ellipse">
          <a:avLst/>
        </a:prstGeom>
        <a:solidFill>
          <a:schemeClr val="lt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47282-5322-4920-A04A-F88BF4A9D3DE}" type="datetimeFigureOut">
              <a:rPr lang="en-IN" smtClean="0"/>
              <a:t>29-07-2016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2D4397-2931-438B-B195-D24BFA6F0B7F}" type="slidenum">
              <a:rPr lang="en-IN" smtClean="0"/>
              <a:t>‹#›</a:t>
            </a:fld>
            <a:endParaRPr lang="en-IN" dirty="0"/>
          </a:p>
        </p:txBody>
      </p:sp>
    </p:spTree>
    <p:extLst>
      <p:ext uri="{BB962C8B-B14F-4D97-AF65-F5344CB8AC3E}">
        <p14:creationId xmlns:p14="http://schemas.microsoft.com/office/powerpoint/2010/main" val="1160107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hoolofdata.org/handbook/courses/appendix/glossary/#term-qualitative-dat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choolofdata.org/handbook/courses/appendix/glossary/#term-discrete-data" TargetMode="External"/><Relationship Id="rId5" Type="http://schemas.openxmlformats.org/officeDocument/2006/relationships/hyperlink" Target="http://schoolofdata.org/handbook/courses/appendix/glossary/#term-categorical-data" TargetMode="External"/><Relationship Id="rId4" Type="http://schemas.openxmlformats.org/officeDocument/2006/relationships/hyperlink" Target="http://schoolofdata.org/handbook/courses/appendix/glossary/#term-quantitative-dat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AC80FA6-BA02-4C3D-AB3D-7F99A89BBA54}" type="slidenum">
              <a:rPr lang="en-IN" smtClean="0">
                <a:solidFill>
                  <a:prstClr val="black"/>
                </a:solidFill>
              </a:rPr>
              <a:pPr/>
              <a:t>1</a:t>
            </a:fld>
            <a:endParaRPr lang="en-IN" dirty="0">
              <a:solidFill>
                <a:prstClr val="black"/>
              </a:solidFill>
            </a:endParaRPr>
          </a:p>
        </p:txBody>
      </p:sp>
    </p:spTree>
    <p:extLst>
      <p:ext uri="{BB962C8B-B14F-4D97-AF65-F5344CB8AC3E}">
        <p14:creationId xmlns:p14="http://schemas.microsoft.com/office/powerpoint/2010/main" val="488555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Fact</a:t>
            </a:r>
            <a:r>
              <a:rPr lang="en-IN" baseline="0" dirty="0" smtClean="0"/>
              <a:t> tables are the central tables in schemas of a warehouse. Store quantitative info for analysis, often de-normalized. Dimension tables typically hold qualitative data.</a:t>
            </a:r>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32</a:t>
            </a:fld>
            <a:endParaRPr lang="en-IN" dirty="0"/>
          </a:p>
        </p:txBody>
      </p:sp>
    </p:spTree>
    <p:extLst>
      <p:ext uri="{BB962C8B-B14F-4D97-AF65-F5344CB8AC3E}">
        <p14:creationId xmlns:p14="http://schemas.microsoft.com/office/powerpoint/2010/main" val="112762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33</a:t>
            </a:fld>
            <a:endParaRPr lang="en-IN" dirty="0"/>
          </a:p>
        </p:txBody>
      </p:sp>
    </p:spTree>
    <p:extLst>
      <p:ext uri="{BB962C8B-B14F-4D97-AF65-F5344CB8AC3E}">
        <p14:creationId xmlns:p14="http://schemas.microsoft.com/office/powerpoint/2010/main" val="144485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Source: http://www.dataonfocus.com/star-schema-and-snowflake-schema/</a:t>
            </a:r>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35</a:t>
            </a:fld>
            <a:endParaRPr lang="en-IN" dirty="0"/>
          </a:p>
        </p:txBody>
      </p:sp>
    </p:spTree>
    <p:extLst>
      <p:ext uri="{BB962C8B-B14F-4D97-AF65-F5344CB8AC3E}">
        <p14:creationId xmlns:p14="http://schemas.microsoft.com/office/powerpoint/2010/main" val="170216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Char char="§"/>
              <a:tabLst/>
              <a:defRPr/>
            </a:pPr>
            <a:r>
              <a:rPr kumimoji="0" lang="en-IN" sz="1800" b="0" i="1"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hlinkClick r:id="rId3"/>
              </a:rPr>
              <a:t>Qualitative data</a:t>
            </a:r>
            <a:r>
              <a:rPr kumimoji="0" lang="en-IN" sz="1800" b="0" i="0"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rPr>
              <a:t> is everything that refers to the quality of something: A description of colours, texture and feel of an object , a description of experiences, and interview are all qualitative data.</a:t>
            </a:r>
          </a:p>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Char char="§"/>
              <a:tabLst/>
              <a:defRPr/>
            </a:pPr>
            <a:r>
              <a:rPr kumimoji="0" lang="en-IN" sz="1800" b="0" i="1"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hlinkClick r:id="rId4"/>
              </a:rPr>
              <a:t>Quantitative data</a:t>
            </a:r>
            <a:r>
              <a:rPr kumimoji="0" lang="en-IN" sz="1800" b="0" i="0"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rPr>
              <a:t> is data that refers to a number. E.g. the number of golf balls, the size, the price, a score on a test etc.</a:t>
            </a:r>
          </a:p>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Char char="§"/>
              <a:tabLst/>
              <a:defRPr/>
            </a:pPr>
            <a:r>
              <a:rPr kumimoji="0" lang="en-IN" sz="1800" b="0" i="1"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hlinkClick r:id="rId5"/>
              </a:rPr>
              <a:t>Categorical data</a:t>
            </a:r>
            <a:r>
              <a:rPr kumimoji="0" lang="en-IN" sz="1800" b="0" i="0"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rPr>
              <a:t> puts the item you are describing into a category: For example the condition “used” for products would be categorical (with categories such as “new”, “used”, “broken”, etc.)</a:t>
            </a:r>
          </a:p>
          <a:p>
            <a:pPr marL="342900" marR="0" lvl="0" indent="-342900" algn="l" defTabSz="457200" rtl="0" eaLnBrk="1" fontAlgn="auto" latinLnBrk="0" hangingPunct="1">
              <a:lnSpc>
                <a:spcPct val="100000"/>
              </a:lnSpc>
              <a:spcBef>
                <a:spcPts val="1000"/>
              </a:spcBef>
              <a:spcAft>
                <a:spcPts val="0"/>
              </a:spcAft>
              <a:buClr>
                <a:srgbClr val="ACD433"/>
              </a:buClr>
              <a:buSzPct val="80000"/>
              <a:buFont typeface="Wingdings" panose="05000000000000000000" pitchFamily="2" charset="2"/>
              <a:buChar char="§"/>
              <a:tabLst/>
              <a:defRPr/>
            </a:pPr>
            <a:r>
              <a:rPr kumimoji="0" lang="en-IN" sz="1800" b="0" i="1"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hlinkClick r:id="rId6"/>
              </a:rPr>
              <a:t>Discrete data</a:t>
            </a:r>
            <a:r>
              <a:rPr kumimoji="0" lang="en-IN" sz="1800" b="0" i="0" u="none" strike="noStrike" kern="1200" cap="none" spc="0" normalizeH="0" baseline="0" noProof="0" dirty="0" smtClean="0">
                <a:ln>
                  <a:noFill/>
                </a:ln>
                <a:solidFill>
                  <a:prstClr val="black">
                    <a:lumMod val="75000"/>
                    <a:lumOff val="25000"/>
                  </a:prstClr>
                </a:solidFill>
                <a:effectLst/>
                <a:uLnTx/>
                <a:uFillTx/>
                <a:latin typeface="Century Gothic"/>
                <a:ea typeface="+mn-ea"/>
                <a:cs typeface="+mn-cs"/>
              </a:rPr>
              <a:t> is numerical data that has gaps in it: e.g. the count of golf balls. There can only be whole numbers of golf balls (there is no such thing as 0.3 golf balls). Other examples are  shoe sizes, house numbers, etc.</a:t>
            </a:r>
          </a:p>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3</a:t>
            </a:fld>
            <a:endParaRPr lang="en-IN" dirty="0"/>
          </a:p>
        </p:txBody>
      </p:sp>
    </p:spTree>
    <p:extLst>
      <p:ext uri="{BB962C8B-B14F-4D97-AF65-F5344CB8AC3E}">
        <p14:creationId xmlns:p14="http://schemas.microsoft.com/office/powerpoint/2010/main" val="3655132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Source:</a:t>
            </a:r>
            <a:r>
              <a:rPr lang="en-IN" baseline="0" dirty="0" smtClean="0"/>
              <a:t> http://www.cazena.com/blog/my-first-database</a:t>
            </a:r>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4</a:t>
            </a:fld>
            <a:endParaRPr lang="en-IN" dirty="0"/>
          </a:p>
        </p:txBody>
      </p:sp>
    </p:spTree>
    <p:extLst>
      <p:ext uri="{BB962C8B-B14F-4D97-AF65-F5344CB8AC3E}">
        <p14:creationId xmlns:p14="http://schemas.microsoft.com/office/powerpoint/2010/main" val="143563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For a detailed</a:t>
            </a:r>
            <a:r>
              <a:rPr lang="en-IN" baseline="0" dirty="0" smtClean="0"/>
              <a:t> list of all supported data types, check out https://www.postgresql.org/docs/9.5/static/datatype.html</a:t>
            </a:r>
            <a:endParaRPr lang="en-IN" dirty="0" smtClean="0"/>
          </a:p>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14</a:t>
            </a:fld>
            <a:endParaRPr lang="en-IN" dirty="0"/>
          </a:p>
        </p:txBody>
      </p:sp>
    </p:spTree>
    <p:extLst>
      <p:ext uri="{BB962C8B-B14F-4D97-AF65-F5344CB8AC3E}">
        <p14:creationId xmlns:p14="http://schemas.microsoft.com/office/powerpoint/2010/main" val="1562399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Try</a:t>
            </a:r>
            <a:r>
              <a:rPr lang="en-IN" baseline="0" dirty="0" smtClean="0"/>
              <a:t> out exercise 1 here: https://kripken.github.io/sql.js/GUI/</a:t>
            </a:r>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15</a:t>
            </a:fld>
            <a:endParaRPr lang="en-IN" dirty="0"/>
          </a:p>
        </p:txBody>
      </p:sp>
    </p:spTree>
    <p:extLst>
      <p:ext uri="{BB962C8B-B14F-4D97-AF65-F5344CB8AC3E}">
        <p14:creationId xmlns:p14="http://schemas.microsoft.com/office/powerpoint/2010/main" val="12463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16</a:t>
            </a:fld>
            <a:endParaRPr lang="en-IN" dirty="0"/>
          </a:p>
        </p:txBody>
      </p:sp>
    </p:spTree>
    <p:extLst>
      <p:ext uri="{BB962C8B-B14F-4D97-AF65-F5344CB8AC3E}">
        <p14:creationId xmlns:p14="http://schemas.microsoft.com/office/powerpoint/2010/main" val="393527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Cover:</a:t>
            </a:r>
          </a:p>
          <a:p>
            <a:r>
              <a:rPr lang="en-IN" dirty="0" smtClean="0"/>
              <a:t> - SELECT</a:t>
            </a:r>
            <a:r>
              <a:rPr lang="en-IN" baseline="0" dirty="0" smtClean="0"/>
              <a:t> * INTO method of insertion</a:t>
            </a:r>
          </a:p>
          <a:p>
            <a:r>
              <a:rPr lang="en-IN" baseline="0" dirty="0" smtClean="0"/>
              <a:t> - UNION, EXCEPT set operations </a:t>
            </a:r>
          </a:p>
          <a:p>
            <a:pPr marL="171450" indent="-171450">
              <a:buFontTx/>
              <a:buChar char="-"/>
            </a:pPr>
            <a:r>
              <a:rPr lang="en-IN" baseline="0" dirty="0" smtClean="0"/>
              <a:t>Table and column aliases</a:t>
            </a:r>
          </a:p>
          <a:p>
            <a:r>
              <a:rPr lang="en-IN" dirty="0" smtClean="0"/>
              <a:t>apart from</a:t>
            </a:r>
            <a:r>
              <a:rPr lang="en-IN" baseline="0" dirty="0" smtClean="0"/>
              <a:t> list of commands on slide</a:t>
            </a:r>
          </a:p>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18</a:t>
            </a:fld>
            <a:endParaRPr lang="en-IN" dirty="0"/>
          </a:p>
        </p:txBody>
      </p:sp>
    </p:spTree>
    <p:extLst>
      <p:ext uri="{BB962C8B-B14F-4D97-AF65-F5344CB8AC3E}">
        <p14:creationId xmlns:p14="http://schemas.microsoft.com/office/powerpoint/2010/main" val="1909990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Cover:</a:t>
            </a:r>
          </a:p>
          <a:p>
            <a:r>
              <a:rPr lang="en-IN" dirty="0" smtClean="0"/>
              <a:t> - SELECT</a:t>
            </a:r>
            <a:r>
              <a:rPr lang="en-IN" baseline="0" dirty="0" smtClean="0"/>
              <a:t> * INTO method of insertion</a:t>
            </a:r>
          </a:p>
          <a:p>
            <a:r>
              <a:rPr lang="en-IN" baseline="0" dirty="0" smtClean="0"/>
              <a:t> - UNION, EXCEPT set operations </a:t>
            </a:r>
          </a:p>
          <a:p>
            <a:r>
              <a:rPr lang="en-IN" dirty="0" smtClean="0"/>
              <a:t>apart from</a:t>
            </a:r>
            <a:r>
              <a:rPr lang="en-IN" baseline="0" dirty="0" smtClean="0"/>
              <a:t> list of commands on slide</a:t>
            </a:r>
          </a:p>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19</a:t>
            </a:fld>
            <a:endParaRPr lang="en-IN" dirty="0"/>
          </a:p>
        </p:txBody>
      </p:sp>
    </p:spTree>
    <p:extLst>
      <p:ext uri="{BB962C8B-B14F-4D97-AF65-F5344CB8AC3E}">
        <p14:creationId xmlns:p14="http://schemas.microsoft.com/office/powerpoint/2010/main" val="16951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Subject</a:t>
            </a:r>
            <a:r>
              <a:rPr lang="en-IN" baseline="0" dirty="0" smtClean="0"/>
              <a:t> oriented: Data that gives information about a particular subject instead of about a company’s ongoing operations.</a:t>
            </a:r>
          </a:p>
          <a:p>
            <a:r>
              <a:rPr lang="en-IN" baseline="0" dirty="0" smtClean="0"/>
              <a:t>Integrated: Data that is gathered into the data warehouse from a variety of sources and merged into a coherent whole.</a:t>
            </a:r>
          </a:p>
          <a:p>
            <a:r>
              <a:rPr lang="en-IN" baseline="0" dirty="0" smtClean="0"/>
              <a:t>Time-variant: All data in the data warehouse is identified with a particular time period</a:t>
            </a:r>
          </a:p>
          <a:p>
            <a:r>
              <a:rPr lang="en-IN" baseline="0" dirty="0" smtClean="0"/>
              <a:t>Non-volatile: Data is stable in a DW. More data is added but data is never removed. This enables management to gain a consistent picture of the business.</a:t>
            </a:r>
          </a:p>
          <a:p>
            <a:endParaRPr lang="en-IN" dirty="0"/>
          </a:p>
        </p:txBody>
      </p:sp>
      <p:sp>
        <p:nvSpPr>
          <p:cNvPr id="4" name="Slide Number Placeholder 3"/>
          <p:cNvSpPr>
            <a:spLocks noGrp="1"/>
          </p:cNvSpPr>
          <p:nvPr>
            <p:ph type="sldNum" sz="quarter" idx="10"/>
          </p:nvPr>
        </p:nvSpPr>
        <p:spPr/>
        <p:txBody>
          <a:bodyPr/>
          <a:lstStyle/>
          <a:p>
            <a:fld id="{7B2D4397-2931-438B-B195-D24BFA6F0B7F}" type="slidenum">
              <a:rPr lang="en-IN" smtClean="0"/>
              <a:t>26</a:t>
            </a:fld>
            <a:endParaRPr lang="en-IN" dirty="0"/>
          </a:p>
        </p:txBody>
      </p:sp>
    </p:spTree>
    <p:extLst>
      <p:ext uri="{BB962C8B-B14F-4D97-AF65-F5344CB8AC3E}">
        <p14:creationId xmlns:p14="http://schemas.microsoft.com/office/powerpoint/2010/main" val="286369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2C1B97-C155-4CFC-AA97-CF72E949F1D8}"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6" name="Text Placeholder 9"/>
          <p:cNvSpPr>
            <a:spLocks noGrp="1"/>
          </p:cNvSpPr>
          <p:nvPr>
            <p:ph type="body" sz="quarter" idx="13"/>
          </p:nvPr>
        </p:nvSpPr>
        <p:spPr>
          <a:xfrm>
            <a:off x="528357" y="1217086"/>
            <a:ext cx="11113180" cy="582362"/>
          </a:xfrm>
        </p:spPr>
        <p:txBody>
          <a:bodyPr>
            <a:normAutofit/>
          </a:bodyPr>
          <a:lstStyle>
            <a:lvl1pPr marL="0" indent="0">
              <a:buNone/>
              <a:defRPr sz="1800">
                <a:solidFill>
                  <a:schemeClr val="tx2">
                    <a:lumMod val="60000"/>
                    <a:lumOff val="40000"/>
                  </a:schemeClr>
                </a:solidFill>
              </a:defRPr>
            </a:lvl1pPr>
          </a:lstStyle>
          <a:p>
            <a:pPr lvl="0"/>
            <a:endParaRPr lang="en-IN" dirty="0"/>
          </a:p>
        </p:txBody>
      </p:sp>
    </p:spTree>
    <p:extLst>
      <p:ext uri="{BB962C8B-B14F-4D97-AF65-F5344CB8AC3E}">
        <p14:creationId xmlns:p14="http://schemas.microsoft.com/office/powerpoint/2010/main" val="2848322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5FD7DB-F981-46C5-8A0D-B8D1888769EB}"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28951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defTabSz="457200"/>
            <a:r>
              <a:rPr lang="en-US" sz="9600" dirty="0">
                <a:solidFill>
                  <a:srgbClr val="ACD433"/>
                </a:solidFill>
              </a:rPr>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47D92A-5A66-48EC-BB04-2DB931A39FAD}"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32" name="Rectangle 3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29939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270C19-0998-4D52-8DDD-94BF7F80CAE5}"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12" name="Rectangle 11"/>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2315212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B07827-9700-4CDC-9E1D-449DE82DEC8D}" type="datetime1">
              <a:rPr lang="en-US" smtClean="0">
                <a:solidFill>
                  <a:srgbClr val="ACD433"/>
                </a:solidFill>
              </a:rPr>
              <a:pPr/>
              <a:t>7/29/2016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US" dirty="0">
                <a:solidFill>
                  <a:srgbClr val="ACD433"/>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7" name="Text Placeholder 9"/>
          <p:cNvSpPr>
            <a:spLocks noGrp="1"/>
          </p:cNvSpPr>
          <p:nvPr>
            <p:ph type="body" sz="quarter" idx="18"/>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42172494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icture 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4A760FD-A1FC-4920-A3C2-085B8E2F9EFA}" type="datetime1">
              <a:rPr lang="en-US" smtClean="0">
                <a:solidFill>
                  <a:srgbClr val="ACD433"/>
                </a:solidFill>
              </a:rPr>
              <a:pPr/>
              <a:t>7/29/2016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US" dirty="0">
                <a:solidFill>
                  <a:srgbClr val="ACD433"/>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20" name="Text Placeholder 9"/>
          <p:cNvSpPr>
            <a:spLocks noGrp="1"/>
          </p:cNvSpPr>
          <p:nvPr>
            <p:ph type="body" sz="quarter" idx="2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
        <p:nvSpPr>
          <p:cNvPr id="21"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85832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13D277-BE34-4141-BD49-E063BB7174E9}"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9" name="Text Placeholder 9"/>
          <p:cNvSpPr>
            <a:spLocks noGrp="1"/>
          </p:cNvSpPr>
          <p:nvPr>
            <p:ph type="body" sz="quarter" idx="13"/>
          </p:nvPr>
        </p:nvSpPr>
        <p:spPr>
          <a:xfrm>
            <a:off x="528357" y="1217086"/>
            <a:ext cx="11113180" cy="582362"/>
          </a:xfrm>
        </p:spPr>
        <p:txBody>
          <a:bodyPr>
            <a:normAutofit/>
          </a:bodyPr>
          <a:lstStyle>
            <a:lvl1pPr marL="0" indent="0">
              <a:buNone/>
              <a:defRPr sz="1800"/>
            </a:lvl1pPr>
          </a:lstStyle>
          <a:p>
            <a:pPr lvl="0"/>
            <a:endParaRPr lang="en-IN" dirty="0"/>
          </a:p>
        </p:txBody>
      </p:sp>
      <p:sp>
        <p:nvSpPr>
          <p:cNvPr id="10" name="Title 1"/>
          <p:cNvSpPr>
            <a:spLocks noGrp="1"/>
          </p:cNvSpPr>
          <p:nvPr>
            <p:ph type="title"/>
          </p:nvPr>
        </p:nvSpPr>
        <p:spPr>
          <a:xfrm>
            <a:off x="1154953" y="516222"/>
            <a:ext cx="9130460" cy="706964"/>
          </a:xfr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1372266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79B2973-F785-4CAE-8F28-6C5AAE1DB252}"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184136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ABFFF5-06C3-4731-9F12-C14547B929B0}" type="datetime1">
              <a:rPr lang="en-IN" smtClean="0">
                <a:solidFill>
                  <a:srgbClr val="ACD433"/>
                </a:solidFill>
              </a:rPr>
              <a:pPr/>
              <a:t>29-07-2016</a:t>
            </a:fld>
            <a:endParaRPr lang="en-IN" dirty="0">
              <a:solidFill>
                <a:srgbClr val="ACD433"/>
              </a:solidFill>
            </a:endParaRPr>
          </a:p>
        </p:txBody>
      </p:sp>
      <p:sp>
        <p:nvSpPr>
          <p:cNvPr id="4" name="Footer Placeholder 3"/>
          <p:cNvSpPr>
            <a:spLocks noGrp="1"/>
          </p:cNvSpPr>
          <p:nvPr>
            <p:ph type="ftr" sz="quarter" idx="11"/>
          </p:nvPr>
        </p:nvSpPr>
        <p:spPr/>
        <p:txBody>
          <a:bodyPr/>
          <a:lstStyle/>
          <a:p>
            <a:endParaRPr lang="en-IN" dirty="0">
              <a:solidFill>
                <a:srgbClr val="ACD433"/>
              </a:solidFill>
            </a:endParaRPr>
          </a:p>
        </p:txBody>
      </p:sp>
      <p:sp>
        <p:nvSpPr>
          <p:cNvPr id="5" name="Slide Number Placeholder 4"/>
          <p:cNvSpPr>
            <a:spLocks noGrp="1"/>
          </p:cNvSpPr>
          <p:nvPr>
            <p:ph type="sldNum" sz="quarter" idx="12"/>
          </p:nvPr>
        </p:nvSpPr>
        <p:spPr/>
        <p:txBody>
          <a:bodyPr/>
          <a:lstStyle/>
          <a:p>
            <a:fld id="{E2B0EC35-7F37-490F-B231-6B92D181A0EA}" type="slidenum">
              <a:rPr lang="en-IN" smtClean="0">
                <a:solidFill>
                  <a:srgbClr val="0E5580"/>
                </a:solidFill>
              </a:rPr>
              <a:pPr/>
              <a:t>‹#›</a:t>
            </a:fld>
            <a:endParaRPr lang="en-IN" dirty="0">
              <a:solidFill>
                <a:srgbClr val="0E5580"/>
              </a:solidFill>
            </a:endParaRPr>
          </a:p>
        </p:txBody>
      </p:sp>
    </p:spTree>
    <p:extLst>
      <p:ext uri="{BB962C8B-B14F-4D97-AF65-F5344CB8AC3E}">
        <p14:creationId xmlns:p14="http://schemas.microsoft.com/office/powerpoint/2010/main" val="1239128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895522-3AA0-4A80-92C7-2AC281EBADF4}" type="datetime1">
              <a:rPr lang="en-US" smtClean="0">
                <a:solidFill>
                  <a:srgbClr val="ACD433"/>
                </a:solidFill>
              </a:rPr>
              <a:pPr/>
              <a:t>7/29/2016</a:t>
            </a:fld>
            <a:endParaRPr lang="en-US" dirty="0">
              <a:solidFill>
                <a:srgbClr val="ACD433"/>
              </a:solidFill>
            </a:endParaRPr>
          </a:p>
        </p:txBody>
      </p:sp>
      <p:sp>
        <p:nvSpPr>
          <p:cNvPr id="5" name="Footer Placeholder 4"/>
          <p:cNvSpPr>
            <a:spLocks noGrp="1"/>
          </p:cNvSpPr>
          <p:nvPr>
            <p:ph type="ftr" sz="quarter" idx="11"/>
          </p:nvPr>
        </p:nvSpPr>
        <p:spPr/>
        <p:txBody>
          <a:bodyPr/>
          <a:lstStyle/>
          <a:p>
            <a:r>
              <a:rPr lang="en-US" dirty="0">
                <a:solidFill>
                  <a:srgbClr val="ACD433"/>
                </a:solidFill>
              </a:rPr>
              <a:t>
              </a:t>
            </a: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50479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CE34B9-F39B-4A6F-8022-0CCE308A2419}" type="datetime1">
              <a:rPr lang="en-US" smtClean="0">
                <a:solidFill>
                  <a:srgbClr val="ACD433"/>
                </a:solidFill>
              </a:rPr>
              <a:pPr/>
              <a:t>7/29/2016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US" dirty="0">
                <a:solidFill>
                  <a:srgbClr val="ACD433"/>
                </a:solidFill>
              </a:rPr>
              <a:t>
              </a:t>
            </a: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0"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0211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11948E-581D-4169-8736-D78C52183DC6}" type="datetime1">
              <a:rPr lang="en-US" smtClean="0">
                <a:solidFill>
                  <a:srgbClr val="ACD433"/>
                </a:solidFill>
              </a:rPr>
              <a:pPr/>
              <a:t>7/29/2016</a:t>
            </a:fld>
            <a:endParaRPr lang="en-US" dirty="0">
              <a:solidFill>
                <a:srgbClr val="ACD433"/>
              </a:solidFill>
            </a:endParaRPr>
          </a:p>
        </p:txBody>
      </p:sp>
      <p:sp>
        <p:nvSpPr>
          <p:cNvPr id="8" name="Footer Placeholder 7"/>
          <p:cNvSpPr>
            <a:spLocks noGrp="1"/>
          </p:cNvSpPr>
          <p:nvPr>
            <p:ph type="ftr" sz="quarter" idx="11"/>
          </p:nvPr>
        </p:nvSpPr>
        <p:spPr/>
        <p:txBody>
          <a:bodyPr/>
          <a:lstStyle/>
          <a:p>
            <a:r>
              <a:rPr lang="en-US" dirty="0">
                <a:solidFill>
                  <a:srgbClr val="ACD433"/>
                </a:solidFill>
              </a:rPr>
              <a:t>
              </a:t>
            </a: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11"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US" sz="1800" b="0" i="0" kern="1200" dirty="0">
              <a:solidFill>
                <a:schemeClr val="tx2">
                  <a:lumMod val="60000"/>
                  <a:lumOff val="40000"/>
                </a:schemeClr>
              </a:solidFill>
              <a:latin typeface="+mn-lt"/>
              <a:ea typeface="+mn-ea"/>
              <a:cs typeface="+mn-cs"/>
            </a:endParaRPr>
          </a:p>
        </p:txBody>
      </p:sp>
    </p:spTree>
    <p:extLst>
      <p:ext uri="{BB962C8B-B14F-4D97-AF65-F5344CB8AC3E}">
        <p14:creationId xmlns:p14="http://schemas.microsoft.com/office/powerpoint/2010/main" val="986032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5BA0C7-AADD-421B-8FBC-91AD055047E0}" type="datetime1">
              <a:rPr lang="en-US" smtClean="0">
                <a:solidFill>
                  <a:srgbClr val="ACD433"/>
                </a:solidFill>
              </a:rPr>
              <a:pPr/>
              <a:t>7/29/2016</a:t>
            </a:fld>
            <a:endParaRPr lang="en-US" dirty="0">
              <a:solidFill>
                <a:srgbClr val="ACD433"/>
              </a:solidFill>
            </a:endParaRPr>
          </a:p>
        </p:txBody>
      </p:sp>
      <p:sp>
        <p:nvSpPr>
          <p:cNvPr id="4" name="Footer Placeholder 3"/>
          <p:cNvSpPr>
            <a:spLocks noGrp="1"/>
          </p:cNvSpPr>
          <p:nvPr>
            <p:ph type="ftr" sz="quarter" idx="11"/>
          </p:nvPr>
        </p:nvSpPr>
        <p:spPr/>
        <p:txBody>
          <a:bodyPr/>
          <a:lstStyle/>
          <a:p>
            <a:r>
              <a:rPr lang="en-US" dirty="0">
                <a:solidFill>
                  <a:srgbClr val="ACD433"/>
                </a:solidFill>
              </a:rPr>
              <a:t>
              </a:t>
            </a: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
        <p:nvSpPr>
          <p:cNvPr id="7" name="Text Placeholder 9"/>
          <p:cNvSpPr>
            <a:spLocks noGrp="1"/>
          </p:cNvSpPr>
          <p:nvPr>
            <p:ph type="body" sz="quarter" idx="13"/>
          </p:nvPr>
        </p:nvSpPr>
        <p:spPr>
          <a:xfrm>
            <a:off x="528357" y="1217086"/>
            <a:ext cx="11113180" cy="582362"/>
          </a:xfrm>
        </p:spPr>
        <p:txBody>
          <a:bodyPr>
            <a:normAutofit/>
          </a:bodyPr>
          <a:lstStyle>
            <a:lvl1pPr marL="0" indent="0">
              <a:buNone/>
              <a:defRPr lang="en-IN" sz="1800" b="0" i="0" kern="1200" dirty="0">
                <a:solidFill>
                  <a:schemeClr val="tx2">
                    <a:lumMod val="60000"/>
                    <a:lumOff val="40000"/>
                  </a:schemeClr>
                </a:solidFill>
                <a:latin typeface="+mn-lt"/>
                <a:ea typeface="+mn-ea"/>
                <a:cs typeface="+mn-cs"/>
              </a:defRPr>
            </a:lvl1pPr>
          </a:lstStyle>
          <a:p>
            <a:pPr lvl="0"/>
            <a:endParaRPr lang="en-IN" dirty="0"/>
          </a:p>
        </p:txBody>
      </p:sp>
    </p:spTree>
    <p:extLst>
      <p:ext uri="{BB962C8B-B14F-4D97-AF65-F5344CB8AC3E}">
        <p14:creationId xmlns:p14="http://schemas.microsoft.com/office/powerpoint/2010/main" val="270886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9BE4F3-E305-4ED2-971B-C2A5123F3D9C}" type="datetime1">
              <a:rPr lang="en-US" smtClean="0">
                <a:solidFill>
                  <a:srgbClr val="ACD433"/>
                </a:solidFill>
              </a:rPr>
              <a:pPr/>
              <a:t>7/29/2016</a:t>
            </a:fld>
            <a:endParaRPr lang="en-US" dirty="0">
              <a:solidFill>
                <a:srgbClr val="ACD433"/>
              </a:solidFill>
            </a:endParaRPr>
          </a:p>
        </p:txBody>
      </p:sp>
      <p:sp>
        <p:nvSpPr>
          <p:cNvPr id="3" name="Footer Placeholder 2"/>
          <p:cNvSpPr>
            <a:spLocks noGrp="1"/>
          </p:cNvSpPr>
          <p:nvPr>
            <p:ph type="ftr" sz="quarter" idx="11"/>
          </p:nvPr>
        </p:nvSpPr>
        <p:spPr/>
        <p:txBody>
          <a:bodyPr/>
          <a:lstStyle/>
          <a:p>
            <a:r>
              <a:rPr lang="en-US" dirty="0">
                <a:solidFill>
                  <a:srgbClr val="ACD433"/>
                </a:solidFill>
              </a:rPr>
              <a:t>
              </a:t>
            </a:r>
          </a:p>
        </p:txBody>
      </p:sp>
      <p:sp>
        <p:nvSpPr>
          <p:cNvPr id="7" name="Rectangle 6"/>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444478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09C74D-C361-4376-8174-AE28B7E8A445}" type="datetime1">
              <a:rPr lang="en-US" smtClean="0">
                <a:solidFill>
                  <a:srgbClr val="ACD433"/>
                </a:solidFill>
              </a:rPr>
              <a:pPr/>
              <a:t>7/29/2016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US" dirty="0">
                <a:solidFill>
                  <a:srgbClr val="ACD433"/>
                </a:solidFill>
              </a:rPr>
              <a:t>
              </a:t>
            </a:r>
          </a:p>
        </p:txBody>
      </p:sp>
      <p:sp>
        <p:nvSpPr>
          <p:cNvPr id="15" name="Rectangle 14"/>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60980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D2ABCB-FCE6-4FC8-9691-E916C6279CCA}" type="datetime1">
              <a:rPr lang="en-US" smtClean="0">
                <a:solidFill>
                  <a:srgbClr val="ACD433"/>
                </a:solidFill>
              </a:rPr>
              <a:pPr/>
              <a:t>7/29/2016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US" dirty="0">
                <a:solidFill>
                  <a:srgbClr val="ACD433"/>
                </a:solidFill>
              </a:rPr>
              <a:t>
              </a:t>
            </a:r>
          </a:p>
        </p:txBody>
      </p:sp>
      <p:sp>
        <p:nvSpPr>
          <p:cNvPr id="14" name="Rectangle 13"/>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304222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80EE84-D85D-497A-9A5B-2C115F808617}" type="datetime1">
              <a:rPr lang="en-US" smtClean="0">
                <a:solidFill>
                  <a:srgbClr val="ACD433"/>
                </a:solidFill>
              </a:rPr>
              <a:pPr/>
              <a:t>7/29/2016</a:t>
            </a:fld>
            <a:endParaRPr lang="en-US" dirty="0">
              <a:solidFill>
                <a:srgbClr val="ACD433"/>
              </a:solidFill>
            </a:endParaRPr>
          </a:p>
        </p:txBody>
      </p:sp>
      <p:sp>
        <p:nvSpPr>
          <p:cNvPr id="6" name="Footer Placeholder 5"/>
          <p:cNvSpPr>
            <a:spLocks noGrp="1"/>
          </p:cNvSpPr>
          <p:nvPr>
            <p:ph type="ftr" sz="quarter" idx="11"/>
          </p:nvPr>
        </p:nvSpPr>
        <p:spPr/>
        <p:txBody>
          <a:bodyPr/>
          <a:lstStyle/>
          <a:p>
            <a:r>
              <a:rPr lang="en-US" dirty="0">
                <a:solidFill>
                  <a:srgbClr val="ACD433"/>
                </a:solidFill>
              </a:rPr>
              <a:t>
              </a:t>
            </a:r>
          </a:p>
        </p:txBody>
      </p:sp>
      <p:sp>
        <p:nvSpPr>
          <p:cNvPr id="13" name="Rectangle 12"/>
          <p:cNvSpPr/>
          <p:nvPr/>
        </p:nvSpPr>
        <p:spPr>
          <a:xfrm>
            <a:off x="10437812" y="0"/>
            <a:ext cx="685800" cy="1143000"/>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solidFill>
                  <a:srgbClr val="0E5580"/>
                </a:solidFill>
              </a:rPr>
              <a:pPr/>
              <a:t>‹#›</a:t>
            </a:fld>
            <a:endParaRPr lang="en-US" dirty="0">
              <a:solidFill>
                <a:srgbClr val="0E5580"/>
              </a:solidFill>
            </a:endParaRPr>
          </a:p>
        </p:txBody>
      </p:sp>
    </p:spTree>
    <p:extLst>
      <p:ext uri="{BB962C8B-B14F-4D97-AF65-F5344CB8AC3E}">
        <p14:creationId xmlns:p14="http://schemas.microsoft.com/office/powerpoint/2010/main" val="148747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629984" y="542362"/>
            <a:ext cx="9785683" cy="706964"/>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pPr defTabSz="457200"/>
            <a:fld id="{40642DC7-B585-4536-91D5-231B0D5F1DDB}" type="datetime1">
              <a:rPr lang="en-US" smtClean="0">
                <a:solidFill>
                  <a:srgbClr val="ACD433"/>
                </a:solidFill>
              </a:rPr>
              <a:pPr defTabSz="457200"/>
              <a:t>7/29/2016</a:t>
            </a:fld>
            <a:endParaRPr lang="en-US" dirty="0">
              <a:solidFill>
                <a:srgbClr val="ACD433"/>
              </a:solidFill>
            </a:endParaRPr>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pPr defTabSz="457200"/>
            <a:r>
              <a:rPr lang="en-US" dirty="0">
                <a:solidFill>
                  <a:srgbClr val="ACD433"/>
                </a:solidFill>
              </a:rPr>
              <a:t>
              </a:t>
            </a:r>
          </a:p>
        </p:txBody>
      </p:sp>
      <p:sp>
        <p:nvSpPr>
          <p:cNvPr id="22" name="Rectangle 21"/>
          <p:cNvSpPr/>
          <p:nvPr/>
        </p:nvSpPr>
        <p:spPr>
          <a:xfrm>
            <a:off x="10437812" y="0"/>
            <a:ext cx="685800" cy="1061351"/>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2"/>
                </a:solidFill>
                <a:latin typeface="+mn-lt"/>
              </a:defRPr>
            </a:lvl1pPr>
          </a:lstStyle>
          <a:p>
            <a:pPr defTabSz="457200"/>
            <a:fld id="{D57F1E4F-1CFF-5643-939E-217C01CDF565}" type="slidenum">
              <a:rPr lang="en-US" smtClean="0">
                <a:solidFill>
                  <a:srgbClr val="0E5580"/>
                </a:solidFill>
              </a:rPr>
              <a:pPr defTabSz="457200"/>
              <a:t>‹#›</a:t>
            </a:fld>
            <a:endParaRPr lang="en-US" dirty="0">
              <a:solidFill>
                <a:srgbClr val="0E5580"/>
              </a:solidFill>
            </a:endParaRPr>
          </a:p>
        </p:txBody>
      </p:sp>
      <p:pic>
        <p:nvPicPr>
          <p:cNvPr id="24" name="Picture 23"/>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714962" y="0"/>
            <a:ext cx="477038" cy="450761"/>
          </a:xfrm>
          <a:prstGeom prst="rect">
            <a:avLst/>
          </a:prstGeom>
        </p:spPr>
      </p:pic>
      <p:sp>
        <p:nvSpPr>
          <p:cNvPr id="31" name="Rectangle 30"/>
          <p:cNvSpPr/>
          <p:nvPr userDrawn="1"/>
        </p:nvSpPr>
        <p:spPr>
          <a:xfrm>
            <a:off x="444500" y="1151908"/>
            <a:ext cx="11270462" cy="104348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
        <p:nvSpPr>
          <p:cNvPr id="32" name="Rectangle 31"/>
          <p:cNvSpPr/>
          <p:nvPr userDrawn="1"/>
        </p:nvSpPr>
        <p:spPr>
          <a:xfrm>
            <a:off x="484906" y="1893122"/>
            <a:ext cx="11230056" cy="412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dirty="0">
              <a:solidFill>
                <a:prstClr val="white"/>
              </a:solidFill>
            </a:endParaRPr>
          </a:p>
        </p:txBody>
      </p:sp>
    </p:spTree>
    <p:extLst>
      <p:ext uri="{BB962C8B-B14F-4D97-AF65-F5344CB8AC3E}">
        <p14:creationId xmlns:p14="http://schemas.microsoft.com/office/powerpoint/2010/main" val="32849257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postgresql.org/docs/9.5/static/datatype.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schoolofdata.org/handbook/courses/appendix/glossary/#term-qualitative-data" TargetMode="External"/><Relationship Id="rId7" Type="http://schemas.openxmlformats.org/officeDocument/2006/relationships/diagramData" Target="../diagrams/data1.xml"/><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hoolofdata.org/handbook/courses/appendix/glossary/#term-discrete-data" TargetMode="External"/><Relationship Id="rId11" Type="http://schemas.microsoft.com/office/2007/relationships/diagramDrawing" Target="../diagrams/drawing1.xml"/><Relationship Id="rId5" Type="http://schemas.openxmlformats.org/officeDocument/2006/relationships/hyperlink" Target="http://schoolofdata.org/handbook/courses/appendix/glossary/#term-categorical-data" TargetMode="External"/><Relationship Id="rId10" Type="http://schemas.openxmlformats.org/officeDocument/2006/relationships/diagramColors" Target="../diagrams/colors1.xml"/><Relationship Id="rId4" Type="http://schemas.openxmlformats.org/officeDocument/2006/relationships/hyperlink" Target="http://schoolofdata.org/handbook/courses/appendix/glossary/#term-quantitative-data" TargetMode="External"/><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154954" y="1481547"/>
            <a:ext cx="9989861" cy="26776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smtClean="0">
                <a:solidFill>
                  <a:prstClr val="black"/>
                </a:solidFill>
              </a:rPr>
              <a:t>TATA </a:t>
            </a:r>
            <a:r>
              <a:rPr lang="en-US" sz="4000" b="1" dirty="0" err="1" smtClean="0">
                <a:solidFill>
                  <a:prstClr val="black"/>
                </a:solidFill>
              </a:rPr>
              <a:t>iQ</a:t>
            </a:r>
            <a:endParaRPr lang="en-US" sz="4000" b="1" dirty="0" smtClean="0">
              <a:solidFill>
                <a:prstClr val="black"/>
              </a:solidFill>
            </a:endParaRPr>
          </a:p>
          <a:p>
            <a:pPr algn="l"/>
            <a:r>
              <a:rPr lang="en-US" sz="3500" dirty="0" smtClean="0">
                <a:solidFill>
                  <a:prstClr val="black"/>
                </a:solidFill>
              </a:rPr>
              <a:t>DM Training</a:t>
            </a:r>
            <a:r>
              <a:rPr lang="en-US" sz="4000" b="1" dirty="0" smtClean="0">
                <a:solidFill>
                  <a:prstClr val="black"/>
                </a:solidFill>
              </a:rPr>
              <a:t/>
            </a:r>
            <a:br>
              <a:rPr lang="en-US" sz="4000" b="1" dirty="0" smtClean="0">
                <a:solidFill>
                  <a:prstClr val="black"/>
                </a:solidFill>
              </a:rPr>
            </a:br>
            <a:endParaRPr lang="en-IN" sz="3600" dirty="0">
              <a:solidFill>
                <a:prstClr val="black"/>
              </a:solidFill>
            </a:endParaRPr>
          </a:p>
        </p:txBody>
      </p:sp>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1</a:t>
            </a:fld>
            <a:endParaRPr lang="en-US" dirty="0">
              <a:solidFill>
                <a:srgbClr val="0E5580"/>
              </a:solidFill>
            </a:endParaRPr>
          </a:p>
        </p:txBody>
      </p:sp>
      <p:sp>
        <p:nvSpPr>
          <p:cNvPr id="3" name="Title 2"/>
          <p:cNvSpPr>
            <a:spLocks noGrp="1"/>
          </p:cNvSpPr>
          <p:nvPr>
            <p:ph type="title"/>
          </p:nvPr>
        </p:nvSpPr>
        <p:spPr/>
        <p:txBody>
          <a:bodyPr/>
          <a:lstStyle/>
          <a:p>
            <a:r>
              <a:rPr lang="en-IN" dirty="0" smtClean="0"/>
              <a:t> </a:t>
            </a:r>
            <a:endParaRPr lang="en-IN" dirty="0"/>
          </a:p>
        </p:txBody>
      </p:sp>
    </p:spTree>
    <p:extLst>
      <p:ext uri="{BB962C8B-B14F-4D97-AF65-F5344CB8AC3E}">
        <p14:creationId xmlns:p14="http://schemas.microsoft.com/office/powerpoint/2010/main" val="36381856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Database Basics</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10</a:t>
            </a:fld>
            <a:endParaRPr lang="en-US" dirty="0">
              <a:solidFill>
                <a:srgbClr val="0E5580"/>
              </a:solidFill>
            </a:endParaRPr>
          </a:p>
        </p:txBody>
      </p:sp>
      <p:sp>
        <p:nvSpPr>
          <p:cNvPr id="4" name="Text Placeholder 3"/>
          <p:cNvSpPr>
            <a:spLocks noGrp="1"/>
          </p:cNvSpPr>
          <p:nvPr>
            <p:ph type="body" sz="quarter" idx="13"/>
          </p:nvPr>
        </p:nvSpPr>
        <p:spPr>
          <a:xfrm>
            <a:off x="528357" y="1217085"/>
            <a:ext cx="11113180" cy="826867"/>
          </a:xfrm>
        </p:spPr>
        <p:txBody>
          <a:bodyPr>
            <a:normAutofit fontScale="85000" lnSpcReduction="20000"/>
          </a:bodyPr>
          <a:lstStyle/>
          <a:p>
            <a:pPr marL="285750" indent="-285750">
              <a:buFont typeface="Arial" panose="020B0604020202020204" pitchFamily="34" charset="0"/>
              <a:buChar char="•"/>
            </a:pPr>
            <a:r>
              <a:rPr lang="en-IN" dirty="0"/>
              <a:t>Each database is a repository of different tables and each table is identified by its associated rows and columns</a:t>
            </a:r>
          </a:p>
          <a:p>
            <a:pPr marL="285750" indent="-285750">
              <a:buFont typeface="Arial" panose="020B0604020202020204" pitchFamily="34" charset="0"/>
              <a:buChar char="•"/>
            </a:pPr>
            <a:r>
              <a:rPr lang="en-IN" dirty="0" smtClean="0"/>
              <a:t>Schema is collection of related objects, the skeleton structure that represents their logical view; tables are different instances of the schemas</a:t>
            </a:r>
            <a:endParaRPr lang="en-IN" dirty="0"/>
          </a:p>
        </p:txBody>
      </p:sp>
      <p:pic>
        <p:nvPicPr>
          <p:cNvPr id="5" name="Picture 4"/>
          <p:cNvPicPr>
            <a:picLocks noChangeAspect="1"/>
          </p:cNvPicPr>
          <p:nvPr/>
        </p:nvPicPr>
        <p:blipFill rotWithShape="1">
          <a:blip r:embed="rId2"/>
          <a:srcRect l="3607" t="2595" r="4897" b="-561"/>
          <a:stretch/>
        </p:blipFill>
        <p:spPr>
          <a:xfrm>
            <a:off x="257916" y="2582365"/>
            <a:ext cx="6958584" cy="3959352"/>
          </a:xfrm>
          <a:prstGeom prst="rect">
            <a:avLst/>
          </a:prstGeom>
        </p:spPr>
      </p:pic>
      <p:sp>
        <p:nvSpPr>
          <p:cNvPr id="6" name="TextBox 5"/>
          <p:cNvSpPr txBox="1"/>
          <p:nvPr/>
        </p:nvSpPr>
        <p:spPr bwMode="gray">
          <a:xfrm>
            <a:off x="1001486" y="1402996"/>
            <a:ext cx="9414181" cy="521054"/>
          </a:xfrm>
          <a:prstGeom prst="rect">
            <a:avLst/>
          </a:prstGeom>
        </p:spPr>
        <p:txBody>
          <a:bodyPr vert="horz" wrap="square" lIns="91440" tIns="45720" rIns="91440" bIns="45720" rtlCol="0" anchor="ctr">
            <a:noAutofit/>
          </a:bodyPr>
          <a:lstStyle/>
          <a:p>
            <a:endParaRPr lang="en-IN" sz="12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642" y="1979806"/>
            <a:ext cx="5641736" cy="4878194"/>
          </a:xfrm>
          <a:prstGeom prst="rect">
            <a:avLst/>
          </a:prstGeom>
        </p:spPr>
      </p:pic>
    </p:spTree>
    <p:extLst>
      <p:ext uri="{BB962C8B-B14F-4D97-AF65-F5344CB8AC3E}">
        <p14:creationId xmlns:p14="http://schemas.microsoft.com/office/powerpoint/2010/main" val="2709619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Concept of Primary Key and Foreign Key</a:t>
            </a:r>
            <a:endParaRPr lang="en-IN" dirty="0"/>
          </a:p>
        </p:txBody>
      </p:sp>
      <p:sp>
        <p:nvSpPr>
          <p:cNvPr id="3" name="Content Placeholder 2"/>
          <p:cNvSpPr>
            <a:spLocks noGrp="1"/>
          </p:cNvSpPr>
          <p:nvPr>
            <p:ph idx="1"/>
          </p:nvPr>
        </p:nvSpPr>
        <p:spPr>
          <a:xfrm>
            <a:off x="1142119" y="1249326"/>
            <a:ext cx="8761412" cy="3416300"/>
          </a:xfrm>
        </p:spPr>
        <p:txBody>
          <a:bodyPr/>
          <a:lstStyle/>
          <a:p>
            <a:r>
              <a:rPr lang="en-IN" dirty="0"/>
              <a:t>The </a:t>
            </a:r>
            <a:r>
              <a:rPr lang="en-IN" b="1" dirty="0"/>
              <a:t>primary key</a:t>
            </a:r>
            <a:r>
              <a:rPr lang="en-IN" dirty="0"/>
              <a:t> consists of one or more columns whose data contained within is used to uniquely identify each row in the table</a:t>
            </a:r>
            <a:r>
              <a:rPr lang="en-IN" dirty="0" smtClean="0"/>
              <a:t>.</a:t>
            </a:r>
          </a:p>
          <a:p>
            <a:r>
              <a:rPr lang="en-IN" dirty="0"/>
              <a:t>A </a:t>
            </a:r>
            <a:r>
              <a:rPr lang="en-IN" b="1" dirty="0"/>
              <a:t>foreign key</a:t>
            </a:r>
            <a:r>
              <a:rPr lang="en-IN" dirty="0"/>
              <a:t> is a set of one or more columns in a table that refers to the primary key in another table.  </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11</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pic>
        <p:nvPicPr>
          <p:cNvPr id="11268" name="Picture 4" descr="http://etutorials.org/shared/images/tutorials/tutorial_35/10fig5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315" y="3167516"/>
            <a:ext cx="6966857"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575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SQL</a:t>
            </a:r>
            <a:endParaRPr lang="en-IN" b="1" dirty="0"/>
          </a:p>
        </p:txBody>
      </p:sp>
      <p:sp>
        <p:nvSpPr>
          <p:cNvPr id="3" name="Content Placeholder 2"/>
          <p:cNvSpPr>
            <a:spLocks noGrp="1"/>
          </p:cNvSpPr>
          <p:nvPr>
            <p:ph idx="1"/>
          </p:nvPr>
        </p:nvSpPr>
        <p:spPr>
          <a:xfrm>
            <a:off x="528357" y="1508267"/>
            <a:ext cx="8761412" cy="3416300"/>
          </a:xfrm>
        </p:spPr>
        <p:txBody>
          <a:bodyPr/>
          <a:lstStyle/>
          <a:p>
            <a:pPr>
              <a:buFont typeface="Wingdings" panose="05000000000000000000" pitchFamily="2" charset="2"/>
              <a:buChar char="§"/>
            </a:pPr>
            <a:r>
              <a:rPr lang="en-IN" b="1" dirty="0"/>
              <a:t>SQL</a:t>
            </a:r>
            <a:r>
              <a:rPr lang="en-IN" dirty="0"/>
              <a:t> (pronounced "</a:t>
            </a:r>
            <a:r>
              <a:rPr lang="en-IN" dirty="0" err="1"/>
              <a:t>ess</a:t>
            </a:r>
            <a:r>
              <a:rPr lang="en-IN" dirty="0"/>
              <a:t>-que-el") stands for </a:t>
            </a:r>
            <a:r>
              <a:rPr lang="en-IN" b="1" dirty="0"/>
              <a:t>Structured Query Language</a:t>
            </a:r>
            <a:r>
              <a:rPr lang="en-IN" dirty="0"/>
              <a:t>. </a:t>
            </a:r>
            <a:r>
              <a:rPr lang="en-IN" b="1" dirty="0"/>
              <a:t>SQL</a:t>
            </a:r>
            <a:r>
              <a:rPr lang="en-IN" dirty="0"/>
              <a:t> is used to communicate with a database</a:t>
            </a:r>
            <a:r>
              <a:rPr lang="en-IN" dirty="0" smtClean="0"/>
              <a:t>.</a:t>
            </a:r>
          </a:p>
          <a:p>
            <a:pPr>
              <a:buFont typeface="Wingdings" panose="05000000000000000000" pitchFamily="2" charset="2"/>
              <a:buChar char="§"/>
            </a:pPr>
            <a:r>
              <a:rPr lang="en-IN" dirty="0"/>
              <a:t>Structured Query Language (SQL) is a standard computer language for relational database management and data manipulation. SQL is used to query, insert, update and modify data. </a:t>
            </a:r>
            <a:endParaRPr lang="en-IN" dirty="0" smtClean="0"/>
          </a:p>
          <a:p>
            <a:pPr marL="0" indent="0">
              <a:buNone/>
            </a:pP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12</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r>
              <a:rPr lang="en-IN" dirty="0" smtClean="0">
                <a:solidFill>
                  <a:schemeClr val="tx2">
                    <a:lumMod val="75000"/>
                  </a:schemeClr>
                </a:solidFill>
              </a:rPr>
              <a:t>Definition </a:t>
            </a:r>
            <a:endParaRPr lang="en-IN" dirty="0">
              <a:solidFill>
                <a:schemeClr val="tx2">
                  <a:lumMod val="75000"/>
                </a:schemeClr>
              </a:solidFill>
            </a:endParaRPr>
          </a:p>
        </p:txBody>
      </p:sp>
      <p:sp>
        <p:nvSpPr>
          <p:cNvPr id="6" name="TextBox 5"/>
          <p:cNvSpPr txBox="1"/>
          <p:nvPr/>
        </p:nvSpPr>
        <p:spPr bwMode="gray">
          <a:xfrm>
            <a:off x="1901371" y="3164114"/>
            <a:ext cx="4789715" cy="2786743"/>
          </a:xfrm>
          <a:prstGeom prst="rect">
            <a:avLst/>
          </a:prstGeom>
        </p:spPr>
        <p:txBody>
          <a:bodyPr vert="horz" wrap="square" lIns="91440" tIns="45720" rIns="91440" bIns="45720" rtlCol="0" anchor="ctr">
            <a:noAutofit/>
          </a:bodyPr>
          <a:lstStyle/>
          <a:p>
            <a:endParaRPr lang="en-IN" sz="2000" dirty="0" smtClean="0"/>
          </a:p>
        </p:txBody>
      </p:sp>
      <p:sp>
        <p:nvSpPr>
          <p:cNvPr id="7" name="TextBox 6"/>
          <p:cNvSpPr txBox="1"/>
          <p:nvPr/>
        </p:nvSpPr>
        <p:spPr bwMode="gray">
          <a:xfrm>
            <a:off x="528357" y="3698110"/>
            <a:ext cx="6023429" cy="2830286"/>
          </a:xfrm>
          <a:prstGeom prst="rect">
            <a:avLst/>
          </a:prstGeom>
          <a:ln>
            <a:solidFill>
              <a:srgbClr val="0061A3"/>
            </a:solidFill>
          </a:ln>
        </p:spPr>
        <p:txBody>
          <a:bodyPr vert="horz" wrap="square" lIns="91440" tIns="45720" rIns="91440" bIns="45720" rtlCol="0" anchor="ctr">
            <a:noAutofit/>
          </a:bodyPr>
          <a:lstStyle/>
          <a:p>
            <a:pPr marL="171450" indent="-171450">
              <a:buClr>
                <a:schemeClr val="tx2"/>
              </a:buClr>
              <a:buFont typeface="Arial" panose="020B0604020202020204" pitchFamily="34" charset="0"/>
              <a:buChar char="•"/>
            </a:pPr>
            <a:r>
              <a:rPr lang="en-IN" sz="1200" dirty="0"/>
              <a:t>Developed by IBM in the 1970s</a:t>
            </a:r>
          </a:p>
          <a:p>
            <a:pPr marL="171450" indent="-171450">
              <a:buClr>
                <a:schemeClr val="tx2"/>
              </a:buClr>
              <a:buFont typeface="Arial" panose="020B0604020202020204" pitchFamily="34" charset="0"/>
              <a:buChar char="•"/>
            </a:pPr>
            <a:r>
              <a:rPr lang="en-IN" sz="1200" dirty="0"/>
              <a:t>Universal standard</a:t>
            </a:r>
          </a:p>
          <a:p>
            <a:pPr marL="171450" indent="-171450">
              <a:buClr>
                <a:schemeClr val="tx2"/>
              </a:buClr>
              <a:buFont typeface="Arial" panose="020B0604020202020204" pitchFamily="34" charset="0"/>
              <a:buChar char="•"/>
            </a:pPr>
            <a:r>
              <a:rPr lang="en-IN" sz="1200" dirty="0"/>
              <a:t>Common Language used in various DBMS</a:t>
            </a:r>
          </a:p>
          <a:p>
            <a:pPr marL="628650" lvl="1" indent="-171450">
              <a:buClr>
                <a:schemeClr val="tx2"/>
              </a:buClr>
              <a:buFont typeface="Arial" panose="020B0604020202020204" pitchFamily="34" charset="0"/>
              <a:buChar char="•"/>
            </a:pPr>
            <a:r>
              <a:rPr lang="en-IN" sz="1200" dirty="0"/>
              <a:t> Examples for popular RDBMS: Oracle, SQL Server, Sybase, DB2 etc.</a:t>
            </a:r>
          </a:p>
          <a:p>
            <a:pPr marL="171450" indent="-171450">
              <a:buClr>
                <a:schemeClr val="tx2"/>
              </a:buClr>
              <a:buFont typeface="Arial" panose="020B0604020202020204" pitchFamily="34" charset="0"/>
              <a:buChar char="•"/>
            </a:pPr>
            <a:r>
              <a:rPr lang="en-IN" sz="1200" dirty="0"/>
              <a:t>Used in querying tools</a:t>
            </a:r>
          </a:p>
          <a:p>
            <a:pPr marL="628650" lvl="1" indent="-171450">
              <a:buClr>
                <a:schemeClr val="tx2"/>
              </a:buClr>
              <a:buFont typeface="Arial" panose="020B0604020202020204" pitchFamily="34" charset="0"/>
              <a:buChar char="•"/>
            </a:pPr>
            <a:r>
              <a:rPr lang="en-IN" sz="1200" dirty="0"/>
              <a:t> Query Analyser, Management Studio (SQL Server)</a:t>
            </a:r>
          </a:p>
          <a:p>
            <a:pPr marL="628650" lvl="1" indent="-171450">
              <a:buClr>
                <a:schemeClr val="tx2"/>
              </a:buClr>
              <a:buFont typeface="Arial" panose="020B0604020202020204" pitchFamily="34" charset="0"/>
              <a:buChar char="•"/>
            </a:pPr>
            <a:r>
              <a:rPr lang="en-IN" sz="1200" dirty="0"/>
              <a:t> EMS SQL Manager (PostgreSQL)</a:t>
            </a:r>
          </a:p>
          <a:p>
            <a:pPr marL="628650" lvl="1" indent="-171450">
              <a:buClr>
                <a:schemeClr val="tx2"/>
              </a:buClr>
              <a:buFont typeface="Arial" panose="020B0604020202020204" pitchFamily="34" charset="0"/>
              <a:buChar char="•"/>
            </a:pPr>
            <a:r>
              <a:rPr lang="en-IN" sz="1200" dirty="0"/>
              <a:t> SQL* Plus (Oracle)</a:t>
            </a:r>
          </a:p>
          <a:p>
            <a:pPr marL="628650" lvl="1" indent="-171450">
              <a:buClr>
                <a:schemeClr val="tx2"/>
              </a:buClr>
              <a:buFont typeface="Arial" panose="020B0604020202020204" pitchFamily="34" charset="0"/>
              <a:buChar char="•"/>
            </a:pPr>
            <a:r>
              <a:rPr lang="en-IN" sz="1200" dirty="0"/>
              <a:t> TOAD, SQL Navigator (Oracle)</a:t>
            </a:r>
          </a:p>
          <a:p>
            <a:pPr marL="171450" indent="-171450">
              <a:buClr>
                <a:schemeClr val="tx2"/>
              </a:buClr>
              <a:buFont typeface="Arial" panose="020B0604020202020204" pitchFamily="34" charset="0"/>
              <a:buChar char="•"/>
            </a:pPr>
            <a:r>
              <a:rPr lang="en-IN" sz="1200" dirty="0"/>
              <a:t>Heart of</a:t>
            </a:r>
          </a:p>
          <a:p>
            <a:pPr marL="628650" lvl="1" indent="-171450">
              <a:buClr>
                <a:schemeClr val="tx2"/>
              </a:buClr>
              <a:buFont typeface="Arial" panose="020B0604020202020204" pitchFamily="34" charset="0"/>
              <a:buChar char="•"/>
            </a:pPr>
            <a:r>
              <a:rPr lang="en-IN" sz="1200" dirty="0"/>
              <a:t>PL/SQL (Oracle)</a:t>
            </a:r>
          </a:p>
          <a:p>
            <a:pPr marL="628650" lvl="1" indent="-171450">
              <a:buClr>
                <a:schemeClr val="tx2"/>
              </a:buClr>
              <a:buFont typeface="Arial" panose="020B0604020202020204" pitchFamily="34" charset="0"/>
              <a:buChar char="•"/>
            </a:pPr>
            <a:r>
              <a:rPr lang="en-IN" sz="1200" dirty="0"/>
              <a:t>TSQL (SQL Server)</a:t>
            </a:r>
          </a:p>
          <a:p>
            <a:pPr marL="171450" indent="-171450">
              <a:buClr>
                <a:schemeClr val="tx2"/>
              </a:buClr>
              <a:buFont typeface="Arial" panose="020B0604020202020204" pitchFamily="34" charset="0"/>
              <a:buChar char="•"/>
            </a:pPr>
            <a:r>
              <a:rPr lang="en-IN" sz="1200" dirty="0"/>
              <a:t>Open-source RDBMS</a:t>
            </a:r>
          </a:p>
          <a:p>
            <a:pPr marL="628650" lvl="1" indent="-171450">
              <a:buClr>
                <a:schemeClr val="tx2"/>
              </a:buClr>
              <a:buFont typeface="Arial" panose="020B0604020202020204" pitchFamily="34" charset="0"/>
              <a:buChar char="•"/>
            </a:pPr>
            <a:r>
              <a:rPr lang="en-IN" sz="1200" dirty="0"/>
              <a:t>PostgreSQL, MySQL, </a:t>
            </a:r>
            <a:r>
              <a:rPr lang="en-IN" sz="1200" dirty="0" err="1"/>
              <a:t>SQLit</a:t>
            </a:r>
            <a:endParaRPr lang="en-IN" sz="1400" dirty="0" smtClean="0"/>
          </a:p>
        </p:txBody>
      </p:sp>
      <p:sp>
        <p:nvSpPr>
          <p:cNvPr id="8" name="Rectangle 7"/>
          <p:cNvSpPr/>
          <p:nvPr/>
        </p:nvSpPr>
        <p:spPr>
          <a:xfrm>
            <a:off x="2507509" y="3407377"/>
            <a:ext cx="1788719" cy="290286"/>
          </a:xfrm>
          <a:prstGeom prst="rect">
            <a:avLst/>
          </a:prstGeom>
          <a:solidFill>
            <a:schemeClr val="bg1">
              <a:lumMod val="65000"/>
            </a:schemeClr>
          </a:solidFill>
          <a:ln>
            <a:solidFill>
              <a:srgbClr val="0061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Overview</a:t>
            </a:r>
            <a:endParaRPr lang="en-IN" dirty="0"/>
          </a:p>
        </p:txBody>
      </p:sp>
      <p:pic>
        <p:nvPicPr>
          <p:cNvPr id="7172" name="Picture 4" descr="http://cdn3.slideserve.com/6502372/sql-structured-query-language-5-types-of-statements-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711" y="3896972"/>
            <a:ext cx="3243416" cy="2432562"/>
          </a:xfrm>
          <a:prstGeom prst="rect">
            <a:avLst/>
          </a:prstGeom>
          <a:noFill/>
          <a:ln>
            <a:solidFill>
              <a:srgbClr val="0061A3"/>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72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Type of SQL Statements</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13</a:t>
            </a:fld>
            <a:endParaRPr lang="en-US" dirty="0">
              <a:solidFill>
                <a:srgbClr val="0E5580"/>
              </a:solidFill>
            </a:endParaRPr>
          </a:p>
        </p:txBody>
      </p:sp>
      <p:sp>
        <p:nvSpPr>
          <p:cNvPr id="4" name="Text Placeholder 3"/>
          <p:cNvSpPr>
            <a:spLocks noGrp="1"/>
          </p:cNvSpPr>
          <p:nvPr>
            <p:ph type="body" sz="quarter" idx="13"/>
          </p:nvPr>
        </p:nvSpPr>
        <p:spPr/>
        <p:txBody>
          <a:bodyPr/>
          <a:lstStyle/>
          <a:p>
            <a:r>
              <a:rPr lang="en-IN" dirty="0" smtClean="0"/>
              <a:t> </a:t>
            </a:r>
            <a:endParaRPr lang="en-IN" dirty="0"/>
          </a:p>
        </p:txBody>
      </p:sp>
      <p:pic>
        <p:nvPicPr>
          <p:cNvPr id="8194" name="Picture 2" descr="http://analyticalviews.com/wp-content/uploads/2014/04/Sql-Statement-Types.png"/>
          <p:cNvPicPr>
            <a:picLocks noChangeAspect="1" noChangeArrowheads="1"/>
          </p:cNvPicPr>
          <p:nvPr/>
        </p:nvPicPr>
        <p:blipFill rotWithShape="1">
          <a:blip r:embed="rId2">
            <a:extLst>
              <a:ext uri="{28A0092B-C50C-407E-A947-70E740481C1C}">
                <a14:useLocalDpi xmlns:a14="http://schemas.microsoft.com/office/drawing/2010/main" val="0"/>
              </a:ext>
            </a:extLst>
          </a:blip>
          <a:srcRect t="4845"/>
          <a:stretch/>
        </p:blipFill>
        <p:spPr bwMode="auto">
          <a:xfrm>
            <a:off x="5897562" y="1249326"/>
            <a:ext cx="5543550" cy="5470788"/>
          </a:xfrm>
          <a:prstGeom prst="rect">
            <a:avLst/>
          </a:prstGeom>
          <a:noFill/>
          <a:ln>
            <a:solidFill>
              <a:schemeClr val="tx2">
                <a:lumMod val="50000"/>
              </a:schemeClr>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bwMode="gray">
          <a:xfrm>
            <a:off x="1233714" y="2148114"/>
            <a:ext cx="3018972" cy="3106057"/>
          </a:xfrm>
          <a:prstGeom prst="rect">
            <a:avLst/>
          </a:prstGeom>
          <a:ln>
            <a:solidFill>
              <a:schemeClr val="bg2">
                <a:lumMod val="75000"/>
              </a:schemeClr>
            </a:solidFill>
          </a:ln>
        </p:spPr>
        <p:txBody>
          <a:bodyPr vert="horz" wrap="square" lIns="91440" tIns="45720" rIns="91440" bIns="45720" rtlCol="0" anchor="ctr">
            <a:noAutofit/>
          </a:bodyPr>
          <a:lstStyle/>
          <a:p>
            <a:r>
              <a:rPr lang="en-IN" sz="2000" dirty="0" smtClean="0">
                <a:solidFill>
                  <a:schemeClr val="tx2">
                    <a:lumMod val="75000"/>
                  </a:schemeClr>
                </a:solidFill>
              </a:rPr>
              <a:t>SQL Statements are broadly classified as</a:t>
            </a:r>
          </a:p>
          <a:p>
            <a:endParaRPr lang="en-IN" sz="2000" dirty="0">
              <a:solidFill>
                <a:schemeClr val="tx2">
                  <a:lumMod val="75000"/>
                </a:schemeClr>
              </a:solidFill>
            </a:endParaRPr>
          </a:p>
          <a:p>
            <a:pPr marL="400050" indent="-400050">
              <a:buFont typeface="+mj-lt"/>
              <a:buAutoNum type="romanUcPeriod"/>
            </a:pPr>
            <a:r>
              <a:rPr lang="en-IN" sz="1600" dirty="0" smtClean="0">
                <a:solidFill>
                  <a:schemeClr val="tx2">
                    <a:lumMod val="75000"/>
                  </a:schemeClr>
                </a:solidFill>
              </a:rPr>
              <a:t>DRL</a:t>
            </a:r>
          </a:p>
          <a:p>
            <a:pPr marL="400050" indent="-400050">
              <a:buFont typeface="+mj-lt"/>
              <a:buAutoNum type="romanUcPeriod"/>
            </a:pPr>
            <a:r>
              <a:rPr lang="en-IN" sz="1600" dirty="0" smtClean="0">
                <a:solidFill>
                  <a:schemeClr val="tx2">
                    <a:lumMod val="75000"/>
                  </a:schemeClr>
                </a:solidFill>
              </a:rPr>
              <a:t>DML</a:t>
            </a:r>
          </a:p>
          <a:p>
            <a:pPr marL="400050" indent="-400050">
              <a:buFont typeface="+mj-lt"/>
              <a:buAutoNum type="romanUcPeriod"/>
            </a:pPr>
            <a:r>
              <a:rPr lang="en-IN" sz="1600" dirty="0" smtClean="0">
                <a:solidFill>
                  <a:schemeClr val="tx2">
                    <a:lumMod val="75000"/>
                  </a:schemeClr>
                </a:solidFill>
              </a:rPr>
              <a:t>DDL</a:t>
            </a:r>
          </a:p>
          <a:p>
            <a:pPr marL="400050" indent="-400050">
              <a:buFont typeface="+mj-lt"/>
              <a:buAutoNum type="romanUcPeriod"/>
            </a:pPr>
            <a:r>
              <a:rPr lang="en-IN" sz="1600" dirty="0" smtClean="0">
                <a:solidFill>
                  <a:schemeClr val="tx2">
                    <a:lumMod val="75000"/>
                  </a:schemeClr>
                </a:solidFill>
              </a:rPr>
              <a:t>DCL</a:t>
            </a:r>
          </a:p>
          <a:p>
            <a:pPr marL="400050" indent="-400050">
              <a:buFont typeface="+mj-lt"/>
              <a:buAutoNum type="romanUcPeriod"/>
            </a:pPr>
            <a:r>
              <a:rPr lang="en-IN" sz="1600" dirty="0" smtClean="0">
                <a:solidFill>
                  <a:schemeClr val="tx2">
                    <a:lumMod val="75000"/>
                  </a:schemeClr>
                </a:solidFill>
              </a:rPr>
              <a:t>TCL</a:t>
            </a:r>
          </a:p>
        </p:txBody>
      </p:sp>
      <p:sp>
        <p:nvSpPr>
          <p:cNvPr id="6" name="Right Arrow 5"/>
          <p:cNvSpPr/>
          <p:nvPr/>
        </p:nvSpPr>
        <p:spPr>
          <a:xfrm>
            <a:off x="4544417" y="3532833"/>
            <a:ext cx="978408" cy="484632"/>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8870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PostgreSQL Data Types</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14</a:t>
            </a:fld>
            <a:endParaRPr lang="en-US" dirty="0">
              <a:solidFill>
                <a:srgbClr val="0E5580"/>
              </a:solidFill>
            </a:endParaRPr>
          </a:p>
        </p:txBody>
      </p:sp>
      <p:graphicFrame>
        <p:nvGraphicFramePr>
          <p:cNvPr id="7" name="Table 6"/>
          <p:cNvGraphicFramePr>
            <a:graphicFrameLocks noGrp="1"/>
          </p:cNvGraphicFramePr>
          <p:nvPr>
            <p:extLst/>
          </p:nvPr>
        </p:nvGraphicFramePr>
        <p:xfrm>
          <a:off x="533940" y="1249326"/>
          <a:ext cx="11187890" cy="5153359"/>
        </p:xfrm>
        <a:graphic>
          <a:graphicData uri="http://schemas.openxmlformats.org/drawingml/2006/table">
            <a:tbl>
              <a:tblPr firstRow="1" bandRow="1">
                <a:tableStyleId>{00A15C55-8517-42AA-B614-E9B94910E393}</a:tableStyleId>
              </a:tblPr>
              <a:tblGrid>
                <a:gridCol w="3729296"/>
                <a:gridCol w="2190700"/>
                <a:gridCol w="5267894"/>
              </a:tblGrid>
              <a:tr h="341423">
                <a:tc>
                  <a:txBody>
                    <a:bodyPr/>
                    <a:lstStyle/>
                    <a:p>
                      <a:r>
                        <a:rPr lang="en-IN" dirty="0" smtClean="0"/>
                        <a:t>Name</a:t>
                      </a:r>
                      <a:endParaRPr lang="en-IN" dirty="0"/>
                    </a:p>
                  </a:txBody>
                  <a:tcPr>
                    <a:solidFill>
                      <a:schemeClr val="tx2"/>
                    </a:solidFill>
                  </a:tcPr>
                </a:tc>
                <a:tc>
                  <a:txBody>
                    <a:bodyPr/>
                    <a:lstStyle/>
                    <a:p>
                      <a:r>
                        <a:rPr lang="en-IN" dirty="0" smtClean="0"/>
                        <a:t>Aliases</a:t>
                      </a:r>
                      <a:endParaRPr lang="en-IN" dirty="0"/>
                    </a:p>
                  </a:txBody>
                  <a:tcPr>
                    <a:solidFill>
                      <a:schemeClr val="tx2"/>
                    </a:solidFill>
                  </a:tcPr>
                </a:tc>
                <a:tc>
                  <a:txBody>
                    <a:bodyPr/>
                    <a:lstStyle/>
                    <a:p>
                      <a:r>
                        <a:rPr lang="en-IN" dirty="0" smtClean="0"/>
                        <a:t>Description</a:t>
                      </a:r>
                      <a:endParaRPr lang="en-IN" dirty="0"/>
                    </a:p>
                  </a:txBody>
                  <a:tcPr>
                    <a:solidFill>
                      <a:schemeClr val="tx2"/>
                    </a:solidFill>
                  </a:tcPr>
                </a:tc>
              </a:tr>
              <a:tr h="297371">
                <a:tc>
                  <a:txBody>
                    <a:bodyPr/>
                    <a:lstStyle/>
                    <a:p>
                      <a:r>
                        <a:rPr lang="en-IN" sz="1400" dirty="0" err="1" smtClean="0"/>
                        <a:t>Bigint</a:t>
                      </a:r>
                      <a:endParaRPr lang="en-IN" sz="1400" dirty="0"/>
                    </a:p>
                  </a:txBody>
                  <a:tcPr/>
                </a:tc>
                <a:tc>
                  <a:txBody>
                    <a:bodyPr/>
                    <a:lstStyle/>
                    <a:p>
                      <a:r>
                        <a:rPr lang="en-IN" sz="1400" dirty="0" smtClean="0"/>
                        <a:t>Int8</a:t>
                      </a:r>
                      <a:endParaRPr lang="en-IN" sz="1400" dirty="0"/>
                    </a:p>
                  </a:txBody>
                  <a:tcPr/>
                </a:tc>
                <a:tc>
                  <a:txBody>
                    <a:bodyPr/>
                    <a:lstStyle/>
                    <a:p>
                      <a:r>
                        <a:rPr lang="en-IN" sz="1400" dirty="0" smtClean="0"/>
                        <a:t>Signed eight-byte</a:t>
                      </a:r>
                      <a:r>
                        <a:rPr lang="en-IN" sz="1400" baseline="0" dirty="0" smtClean="0"/>
                        <a:t> integer</a:t>
                      </a:r>
                      <a:endParaRPr lang="en-IN" sz="1400" dirty="0"/>
                    </a:p>
                  </a:txBody>
                  <a:tcPr/>
                </a:tc>
              </a:tr>
              <a:tr h="297371">
                <a:tc>
                  <a:txBody>
                    <a:bodyPr/>
                    <a:lstStyle/>
                    <a:p>
                      <a:r>
                        <a:rPr lang="en-IN" sz="1400" dirty="0" err="1" smtClean="0"/>
                        <a:t>Bigserial</a:t>
                      </a:r>
                      <a:endParaRPr lang="en-IN" sz="1400" dirty="0"/>
                    </a:p>
                  </a:txBody>
                  <a:tcPr/>
                </a:tc>
                <a:tc>
                  <a:txBody>
                    <a:bodyPr/>
                    <a:lstStyle/>
                    <a:p>
                      <a:r>
                        <a:rPr lang="en-IN" sz="1400" dirty="0" smtClean="0"/>
                        <a:t>Serial8</a:t>
                      </a:r>
                      <a:endParaRPr lang="en-IN" sz="1400" dirty="0"/>
                    </a:p>
                  </a:txBody>
                  <a:tcPr/>
                </a:tc>
                <a:tc>
                  <a:txBody>
                    <a:bodyPr/>
                    <a:lstStyle/>
                    <a:p>
                      <a:r>
                        <a:rPr lang="en-IN" sz="1400" dirty="0" err="1" smtClean="0"/>
                        <a:t>Autoincrementing</a:t>
                      </a:r>
                      <a:r>
                        <a:rPr lang="en-IN" sz="1400" baseline="0" dirty="0" smtClean="0"/>
                        <a:t> eight-byte integer</a:t>
                      </a:r>
                      <a:endParaRPr lang="en-IN" sz="1400" dirty="0"/>
                    </a:p>
                  </a:txBody>
                  <a:tcPr/>
                </a:tc>
              </a:tr>
              <a:tr h="297371">
                <a:tc>
                  <a:txBody>
                    <a:bodyPr/>
                    <a:lstStyle/>
                    <a:p>
                      <a:r>
                        <a:rPr lang="en-IN" sz="1400" dirty="0" smtClean="0"/>
                        <a:t>Bit [(n)]</a:t>
                      </a:r>
                      <a:endParaRPr lang="en-IN" sz="1400" dirty="0"/>
                    </a:p>
                  </a:txBody>
                  <a:tcPr/>
                </a:tc>
                <a:tc>
                  <a:txBody>
                    <a:bodyPr/>
                    <a:lstStyle/>
                    <a:p>
                      <a:endParaRPr lang="en-IN" sz="1400" dirty="0"/>
                    </a:p>
                  </a:txBody>
                  <a:tcPr/>
                </a:tc>
                <a:tc>
                  <a:txBody>
                    <a:bodyPr/>
                    <a:lstStyle/>
                    <a:p>
                      <a:r>
                        <a:rPr lang="en-IN" sz="1400" dirty="0" smtClean="0"/>
                        <a:t>Fixed-length</a:t>
                      </a:r>
                      <a:r>
                        <a:rPr lang="en-IN" sz="1400" baseline="0" dirty="0" smtClean="0"/>
                        <a:t> bit string</a:t>
                      </a:r>
                      <a:endParaRPr lang="en-IN" sz="1400" dirty="0"/>
                    </a:p>
                  </a:txBody>
                  <a:tcPr/>
                </a:tc>
              </a:tr>
              <a:tr h="297371">
                <a:tc>
                  <a:txBody>
                    <a:bodyPr/>
                    <a:lstStyle/>
                    <a:p>
                      <a:r>
                        <a:rPr lang="en-IN" sz="1400" dirty="0" smtClean="0"/>
                        <a:t>Bit varying [(n)]</a:t>
                      </a:r>
                      <a:endParaRPr lang="en-IN" sz="1400" dirty="0"/>
                    </a:p>
                  </a:txBody>
                  <a:tcPr/>
                </a:tc>
                <a:tc>
                  <a:txBody>
                    <a:bodyPr/>
                    <a:lstStyle/>
                    <a:p>
                      <a:r>
                        <a:rPr lang="en-IN" sz="1400" dirty="0" err="1" smtClean="0"/>
                        <a:t>Varbit</a:t>
                      </a:r>
                      <a:endParaRPr lang="en-IN" sz="1400" dirty="0"/>
                    </a:p>
                  </a:txBody>
                  <a:tcPr/>
                </a:tc>
                <a:tc>
                  <a:txBody>
                    <a:bodyPr/>
                    <a:lstStyle/>
                    <a:p>
                      <a:r>
                        <a:rPr lang="en-IN" sz="1400" dirty="0" smtClean="0"/>
                        <a:t>Variable-length bit string</a:t>
                      </a:r>
                      <a:endParaRPr lang="en-IN" sz="1400" dirty="0"/>
                    </a:p>
                  </a:txBody>
                  <a:tcPr/>
                </a:tc>
              </a:tr>
              <a:tr h="297371">
                <a:tc>
                  <a:txBody>
                    <a:bodyPr/>
                    <a:lstStyle/>
                    <a:p>
                      <a:r>
                        <a:rPr lang="en-IN" sz="1400" dirty="0" smtClean="0"/>
                        <a:t>Boolean</a:t>
                      </a:r>
                      <a:endParaRPr lang="en-IN" sz="1400" dirty="0"/>
                    </a:p>
                  </a:txBody>
                  <a:tcPr/>
                </a:tc>
                <a:tc>
                  <a:txBody>
                    <a:bodyPr/>
                    <a:lstStyle/>
                    <a:p>
                      <a:r>
                        <a:rPr lang="en-IN" sz="1400" dirty="0" smtClean="0"/>
                        <a:t>Bool</a:t>
                      </a:r>
                      <a:endParaRPr lang="en-IN" sz="1400" dirty="0"/>
                    </a:p>
                  </a:txBody>
                  <a:tcPr/>
                </a:tc>
                <a:tc>
                  <a:txBody>
                    <a:bodyPr/>
                    <a:lstStyle/>
                    <a:p>
                      <a:r>
                        <a:rPr lang="en-IN" sz="1400" dirty="0" smtClean="0"/>
                        <a:t>Logical</a:t>
                      </a:r>
                      <a:r>
                        <a:rPr lang="en-IN" sz="1400" baseline="0" dirty="0" smtClean="0"/>
                        <a:t> Boolean (True/False)</a:t>
                      </a:r>
                      <a:endParaRPr lang="en-IN" sz="1400" dirty="0"/>
                    </a:p>
                  </a:txBody>
                  <a:tcPr/>
                </a:tc>
              </a:tr>
              <a:tr h="297371">
                <a:tc>
                  <a:txBody>
                    <a:bodyPr/>
                    <a:lstStyle/>
                    <a:p>
                      <a:r>
                        <a:rPr lang="en-IN" sz="1400" dirty="0" smtClean="0"/>
                        <a:t>Character [(n)]</a:t>
                      </a:r>
                      <a:endParaRPr lang="en-IN" sz="1400" dirty="0"/>
                    </a:p>
                  </a:txBody>
                  <a:tcPr/>
                </a:tc>
                <a:tc>
                  <a:txBody>
                    <a:bodyPr/>
                    <a:lstStyle/>
                    <a:p>
                      <a:r>
                        <a:rPr lang="en-IN" sz="1400" dirty="0" smtClean="0"/>
                        <a:t>Char [(n)]</a:t>
                      </a:r>
                      <a:endParaRPr lang="en-IN" sz="1400" dirty="0"/>
                    </a:p>
                  </a:txBody>
                  <a:tcPr/>
                </a:tc>
                <a:tc>
                  <a:txBody>
                    <a:bodyPr/>
                    <a:lstStyle/>
                    <a:p>
                      <a:r>
                        <a:rPr lang="en-IN" sz="1400" dirty="0" smtClean="0"/>
                        <a:t>Fixed-length character string</a:t>
                      </a:r>
                      <a:endParaRPr lang="en-IN" sz="1400" dirty="0"/>
                    </a:p>
                  </a:txBody>
                  <a:tcPr/>
                </a:tc>
              </a:tr>
              <a:tr h="297371">
                <a:tc>
                  <a:txBody>
                    <a:bodyPr/>
                    <a:lstStyle/>
                    <a:p>
                      <a:r>
                        <a:rPr lang="en-IN" sz="1400" dirty="0" smtClean="0"/>
                        <a:t>Character varying [(n)]</a:t>
                      </a:r>
                      <a:endParaRPr lang="en-IN" sz="1400" dirty="0"/>
                    </a:p>
                  </a:txBody>
                  <a:tcPr/>
                </a:tc>
                <a:tc>
                  <a:txBody>
                    <a:bodyPr/>
                    <a:lstStyle/>
                    <a:p>
                      <a:r>
                        <a:rPr lang="en-IN" sz="1400" dirty="0" smtClean="0"/>
                        <a:t>Varchar [(n)]</a:t>
                      </a:r>
                      <a:endParaRPr lang="en-IN" sz="1400" dirty="0"/>
                    </a:p>
                  </a:txBody>
                  <a:tcPr/>
                </a:tc>
                <a:tc>
                  <a:txBody>
                    <a:bodyPr/>
                    <a:lstStyle/>
                    <a:p>
                      <a:r>
                        <a:rPr lang="en-IN" sz="1400" dirty="0" smtClean="0"/>
                        <a:t>Variable-length</a:t>
                      </a:r>
                      <a:r>
                        <a:rPr lang="en-IN" sz="1400" baseline="0" dirty="0" smtClean="0"/>
                        <a:t> character string</a:t>
                      </a:r>
                      <a:endParaRPr lang="en-IN" sz="1400" dirty="0"/>
                    </a:p>
                  </a:txBody>
                  <a:tcPr/>
                </a:tc>
              </a:tr>
              <a:tr h="297371">
                <a:tc>
                  <a:txBody>
                    <a:bodyPr/>
                    <a:lstStyle/>
                    <a:p>
                      <a:r>
                        <a:rPr lang="en-IN" sz="1400" dirty="0" smtClean="0"/>
                        <a:t>Date</a:t>
                      </a:r>
                      <a:endParaRPr lang="en-IN" sz="1400" dirty="0"/>
                    </a:p>
                  </a:txBody>
                  <a:tcPr/>
                </a:tc>
                <a:tc>
                  <a:txBody>
                    <a:bodyPr/>
                    <a:lstStyle/>
                    <a:p>
                      <a:endParaRPr lang="en-IN" sz="1400" dirty="0"/>
                    </a:p>
                  </a:txBody>
                  <a:tcPr/>
                </a:tc>
                <a:tc>
                  <a:txBody>
                    <a:bodyPr/>
                    <a:lstStyle/>
                    <a:p>
                      <a:r>
                        <a:rPr lang="en-IN" sz="1400" dirty="0" smtClean="0"/>
                        <a:t>Calendar</a:t>
                      </a:r>
                      <a:r>
                        <a:rPr lang="en-IN" sz="1400" baseline="0" dirty="0" smtClean="0"/>
                        <a:t> date (</a:t>
                      </a:r>
                      <a:r>
                        <a:rPr lang="en-IN" sz="1400" baseline="0" dirty="0" err="1" smtClean="0"/>
                        <a:t>year,month,day</a:t>
                      </a:r>
                      <a:r>
                        <a:rPr lang="en-IN" sz="1400" baseline="0" dirty="0" smtClean="0"/>
                        <a:t>)</a:t>
                      </a:r>
                      <a:endParaRPr lang="en-IN" sz="1400" dirty="0"/>
                    </a:p>
                  </a:txBody>
                  <a:tcPr/>
                </a:tc>
              </a:tr>
              <a:tr h="520399">
                <a:tc>
                  <a:txBody>
                    <a:bodyPr/>
                    <a:lstStyle/>
                    <a:p>
                      <a:r>
                        <a:rPr lang="en-IN" sz="1400" dirty="0" smtClean="0"/>
                        <a:t>Double precision</a:t>
                      </a:r>
                      <a:endParaRPr lang="en-IN" sz="1400" dirty="0"/>
                    </a:p>
                  </a:txBody>
                  <a:tcPr/>
                </a:tc>
                <a:tc>
                  <a:txBody>
                    <a:bodyPr/>
                    <a:lstStyle/>
                    <a:p>
                      <a:r>
                        <a:rPr lang="en-IN" sz="1400" dirty="0" smtClean="0"/>
                        <a:t>Float8</a:t>
                      </a:r>
                      <a:endParaRPr lang="en-IN" sz="1400" dirty="0"/>
                    </a:p>
                  </a:txBody>
                  <a:tcPr/>
                </a:tc>
                <a:tc>
                  <a:txBody>
                    <a:bodyPr/>
                    <a:lstStyle/>
                    <a:p>
                      <a:r>
                        <a:rPr lang="en-IN" sz="1400" dirty="0" smtClean="0"/>
                        <a:t>Double precision floating-point number</a:t>
                      </a:r>
                      <a:r>
                        <a:rPr lang="en-IN" sz="1400" baseline="0" dirty="0" smtClean="0"/>
                        <a:t> (8 bytes)</a:t>
                      </a:r>
                      <a:endParaRPr lang="en-IN" sz="1400" dirty="0"/>
                    </a:p>
                  </a:txBody>
                  <a:tcPr/>
                </a:tc>
              </a:tr>
              <a:tr h="297371">
                <a:tc>
                  <a:txBody>
                    <a:bodyPr/>
                    <a:lstStyle/>
                    <a:p>
                      <a:r>
                        <a:rPr lang="en-IN" sz="1400" dirty="0" smtClean="0"/>
                        <a:t>Integer</a:t>
                      </a:r>
                      <a:endParaRPr lang="en-IN" sz="1400" dirty="0"/>
                    </a:p>
                  </a:txBody>
                  <a:tcPr/>
                </a:tc>
                <a:tc>
                  <a:txBody>
                    <a:bodyPr/>
                    <a:lstStyle/>
                    <a:p>
                      <a:r>
                        <a:rPr lang="en-IN" sz="1400" dirty="0" smtClean="0"/>
                        <a:t>Int,int4</a:t>
                      </a:r>
                      <a:endParaRPr lang="en-IN" sz="1400" dirty="0"/>
                    </a:p>
                  </a:txBody>
                  <a:tcPr/>
                </a:tc>
                <a:tc>
                  <a:txBody>
                    <a:bodyPr/>
                    <a:lstStyle/>
                    <a:p>
                      <a:r>
                        <a:rPr lang="en-IN" sz="1400" dirty="0" smtClean="0"/>
                        <a:t>Signed four-byte integer</a:t>
                      </a:r>
                      <a:endParaRPr lang="en-IN" sz="1400" dirty="0"/>
                    </a:p>
                  </a:txBody>
                  <a:tcPr/>
                </a:tc>
              </a:tr>
              <a:tr h="297371">
                <a:tc>
                  <a:txBody>
                    <a:bodyPr/>
                    <a:lstStyle/>
                    <a:p>
                      <a:r>
                        <a:rPr lang="en-IN" sz="1400" dirty="0" smtClean="0"/>
                        <a:t>Money</a:t>
                      </a:r>
                      <a:endParaRPr lang="en-IN" sz="1400" dirty="0"/>
                    </a:p>
                  </a:txBody>
                  <a:tcPr/>
                </a:tc>
                <a:tc>
                  <a:txBody>
                    <a:bodyPr/>
                    <a:lstStyle/>
                    <a:p>
                      <a:endParaRPr lang="en-IN" sz="1400" dirty="0"/>
                    </a:p>
                  </a:txBody>
                  <a:tcPr/>
                </a:tc>
                <a:tc>
                  <a:txBody>
                    <a:bodyPr/>
                    <a:lstStyle/>
                    <a:p>
                      <a:r>
                        <a:rPr lang="en-IN" sz="1400" dirty="0" smtClean="0"/>
                        <a:t>Currency amount</a:t>
                      </a:r>
                      <a:endParaRPr lang="en-IN" sz="1400" dirty="0"/>
                    </a:p>
                  </a:txBody>
                  <a:tcPr/>
                </a:tc>
              </a:tr>
              <a:tr h="297371">
                <a:tc>
                  <a:txBody>
                    <a:bodyPr/>
                    <a:lstStyle/>
                    <a:p>
                      <a:r>
                        <a:rPr lang="en-IN" sz="1400" dirty="0" smtClean="0"/>
                        <a:t>Numeric [(</a:t>
                      </a:r>
                      <a:r>
                        <a:rPr lang="en-IN" sz="1400" dirty="0" err="1" smtClean="0"/>
                        <a:t>p,s</a:t>
                      </a:r>
                      <a:r>
                        <a:rPr lang="en-IN" sz="1400" dirty="0" smtClean="0"/>
                        <a:t>)]</a:t>
                      </a:r>
                      <a:endParaRPr lang="en-IN" sz="1400" dirty="0"/>
                    </a:p>
                  </a:txBody>
                  <a:tcPr/>
                </a:tc>
                <a:tc>
                  <a:txBody>
                    <a:bodyPr/>
                    <a:lstStyle/>
                    <a:p>
                      <a:r>
                        <a:rPr lang="en-IN" sz="1400" dirty="0" smtClean="0"/>
                        <a:t>Decimal</a:t>
                      </a:r>
                      <a:r>
                        <a:rPr lang="en-IN" sz="1400" baseline="0" dirty="0" smtClean="0"/>
                        <a:t> [(</a:t>
                      </a:r>
                      <a:r>
                        <a:rPr lang="en-IN" sz="1400" baseline="0" dirty="0" err="1" smtClean="0"/>
                        <a:t>p,s</a:t>
                      </a:r>
                      <a:r>
                        <a:rPr lang="en-IN" sz="1400" baseline="0" dirty="0" smtClean="0"/>
                        <a:t>)]</a:t>
                      </a:r>
                      <a:endParaRPr lang="en-IN" sz="1400" dirty="0"/>
                    </a:p>
                  </a:txBody>
                  <a:tcPr/>
                </a:tc>
                <a:tc>
                  <a:txBody>
                    <a:bodyPr/>
                    <a:lstStyle/>
                    <a:p>
                      <a:r>
                        <a:rPr lang="en-IN" sz="1400" dirty="0" smtClean="0"/>
                        <a:t>Exact numeric of selectable precision</a:t>
                      </a:r>
                      <a:endParaRPr lang="en-IN" sz="1400" dirty="0"/>
                    </a:p>
                  </a:txBody>
                  <a:tcPr/>
                </a:tc>
              </a:tr>
              <a:tr h="297371">
                <a:tc>
                  <a:txBody>
                    <a:bodyPr/>
                    <a:lstStyle/>
                    <a:p>
                      <a:r>
                        <a:rPr lang="en-IN" sz="1400" dirty="0" smtClean="0"/>
                        <a:t>Serial</a:t>
                      </a:r>
                      <a:endParaRPr lang="en-IN" sz="1400" dirty="0"/>
                    </a:p>
                  </a:txBody>
                  <a:tcPr/>
                </a:tc>
                <a:tc>
                  <a:txBody>
                    <a:bodyPr/>
                    <a:lstStyle/>
                    <a:p>
                      <a:r>
                        <a:rPr lang="en-IN" sz="1400" dirty="0" smtClean="0"/>
                        <a:t>Serial4</a:t>
                      </a:r>
                      <a:endParaRPr lang="en-IN" sz="1400" dirty="0"/>
                    </a:p>
                  </a:txBody>
                  <a:tcPr/>
                </a:tc>
                <a:tc>
                  <a:txBody>
                    <a:bodyPr/>
                    <a:lstStyle/>
                    <a:p>
                      <a:r>
                        <a:rPr lang="en-IN" sz="1400" dirty="0" err="1" smtClean="0"/>
                        <a:t>Autoincrementing</a:t>
                      </a:r>
                      <a:r>
                        <a:rPr lang="en-IN" sz="1400" dirty="0" smtClean="0"/>
                        <a:t> four-byte integer</a:t>
                      </a:r>
                      <a:endParaRPr lang="en-IN" sz="1400" dirty="0"/>
                    </a:p>
                  </a:txBody>
                  <a:tcPr/>
                </a:tc>
              </a:tr>
              <a:tr h="297371">
                <a:tc>
                  <a:txBody>
                    <a:bodyPr/>
                    <a:lstStyle/>
                    <a:p>
                      <a:r>
                        <a:rPr lang="en-IN" sz="1400" dirty="0" smtClean="0"/>
                        <a:t>Text</a:t>
                      </a:r>
                      <a:endParaRPr lang="en-IN" sz="1400" dirty="0"/>
                    </a:p>
                  </a:txBody>
                  <a:tcPr/>
                </a:tc>
                <a:tc>
                  <a:txBody>
                    <a:bodyPr/>
                    <a:lstStyle/>
                    <a:p>
                      <a:endParaRPr lang="en-IN" sz="1400" dirty="0"/>
                    </a:p>
                  </a:txBody>
                  <a:tcPr/>
                </a:tc>
                <a:tc>
                  <a:txBody>
                    <a:bodyPr/>
                    <a:lstStyle/>
                    <a:p>
                      <a:r>
                        <a:rPr lang="en-IN" sz="1400" dirty="0" smtClean="0"/>
                        <a:t>variable-length</a:t>
                      </a:r>
                      <a:r>
                        <a:rPr lang="en-IN" sz="1400" baseline="0" dirty="0" smtClean="0"/>
                        <a:t> character string</a:t>
                      </a:r>
                      <a:endParaRPr lang="en-IN" sz="1400" dirty="0"/>
                    </a:p>
                  </a:txBody>
                  <a:tcPr/>
                </a:tc>
              </a:tr>
              <a:tr h="297371">
                <a:tc>
                  <a:txBody>
                    <a:bodyPr/>
                    <a:lstStyle/>
                    <a:p>
                      <a:r>
                        <a:rPr lang="en-IN" sz="1400" dirty="0" smtClean="0"/>
                        <a:t>Timestamp [(p)] with time zone</a:t>
                      </a:r>
                      <a:endParaRPr lang="en-IN" sz="1400" dirty="0"/>
                    </a:p>
                  </a:txBody>
                  <a:tcPr/>
                </a:tc>
                <a:tc>
                  <a:txBody>
                    <a:bodyPr/>
                    <a:lstStyle/>
                    <a:p>
                      <a:r>
                        <a:rPr lang="en-IN" sz="1400" dirty="0" err="1" smtClean="0"/>
                        <a:t>Timestamptz</a:t>
                      </a:r>
                      <a:endParaRPr lang="en-IN" sz="1400" dirty="0"/>
                    </a:p>
                  </a:txBody>
                  <a:tcPr/>
                </a:tc>
                <a:tc>
                  <a:txBody>
                    <a:bodyPr/>
                    <a:lstStyle/>
                    <a:p>
                      <a:r>
                        <a:rPr lang="en-IN" sz="1400" dirty="0" smtClean="0"/>
                        <a:t>Date and time, including time zone</a:t>
                      </a:r>
                      <a:endParaRPr lang="en-IN" sz="1400" dirty="0"/>
                    </a:p>
                  </a:txBody>
                  <a:tcPr/>
                </a:tc>
              </a:tr>
            </a:tbl>
          </a:graphicData>
        </a:graphic>
      </p:graphicFrame>
      <p:sp>
        <p:nvSpPr>
          <p:cNvPr id="8" name="TextBox 7"/>
          <p:cNvSpPr txBox="1"/>
          <p:nvPr/>
        </p:nvSpPr>
        <p:spPr bwMode="gray">
          <a:xfrm>
            <a:off x="533940" y="6402685"/>
            <a:ext cx="11187890" cy="706964"/>
          </a:xfrm>
          <a:prstGeom prst="rect">
            <a:avLst/>
          </a:prstGeom>
        </p:spPr>
        <p:txBody>
          <a:bodyPr vert="horz" wrap="square" lIns="91440" tIns="45720" rIns="91440" bIns="45720" rtlCol="0" anchor="ctr">
            <a:noAutofit/>
          </a:bodyPr>
          <a:lstStyle/>
          <a:p>
            <a:r>
              <a:rPr lang="en-IN" sz="1200" dirty="0" smtClean="0"/>
              <a:t>* For </a:t>
            </a:r>
            <a:r>
              <a:rPr lang="en-IN" sz="1200" dirty="0"/>
              <a:t>a detailed list of all supported data types, check </a:t>
            </a:r>
            <a:r>
              <a:rPr lang="en-IN" sz="1200" dirty="0" smtClean="0"/>
              <a:t>out </a:t>
            </a:r>
            <a:r>
              <a:rPr lang="en-IN" sz="1200" dirty="0" smtClean="0">
                <a:hlinkClick r:id="rId3"/>
              </a:rPr>
              <a:t>official documentation</a:t>
            </a:r>
            <a:endParaRPr lang="en-IN" sz="1200" dirty="0"/>
          </a:p>
          <a:p>
            <a:endParaRPr lang="en-IN" sz="2000" dirty="0" smtClean="0"/>
          </a:p>
        </p:txBody>
      </p:sp>
      <p:sp>
        <p:nvSpPr>
          <p:cNvPr id="10" name="TextBox 9"/>
          <p:cNvSpPr txBox="1"/>
          <p:nvPr/>
        </p:nvSpPr>
        <p:spPr bwMode="gray">
          <a:xfrm>
            <a:off x="282102" y="6702357"/>
            <a:ext cx="914400" cy="914400"/>
          </a:xfrm>
          <a:prstGeom prst="rect">
            <a:avLst/>
          </a:prstGeom>
        </p:spPr>
        <p:txBody>
          <a:bodyPr vert="horz" wrap="none" lIns="91440" tIns="45720" rIns="91440" bIns="45720" rtlCol="0" anchor="ctr">
            <a:noAutofit/>
          </a:bodyPr>
          <a:lstStyle/>
          <a:p>
            <a:endParaRPr lang="en-IN" sz="2000" dirty="0" smtClean="0"/>
          </a:p>
        </p:txBody>
      </p:sp>
    </p:spTree>
    <p:extLst>
      <p:ext uri="{BB962C8B-B14F-4D97-AF65-F5344CB8AC3E}">
        <p14:creationId xmlns:p14="http://schemas.microsoft.com/office/powerpoint/2010/main" val="1303525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CREATE statement</a:t>
            </a:r>
            <a:endParaRPr lang="en-US" dirty="0"/>
          </a:p>
        </p:txBody>
      </p:sp>
      <p:sp>
        <p:nvSpPr>
          <p:cNvPr id="7" name="Content Placeholder 6"/>
          <p:cNvSpPr>
            <a:spLocks noGrp="1"/>
          </p:cNvSpPr>
          <p:nvPr>
            <p:ph idx="1"/>
          </p:nvPr>
        </p:nvSpPr>
        <p:spPr>
          <a:xfrm>
            <a:off x="528356" y="1924049"/>
            <a:ext cx="11113181" cy="4554571"/>
          </a:xfrm>
        </p:spPr>
        <p:txBody>
          <a:bodyPr>
            <a:normAutofit fontScale="92500" lnSpcReduction="10000"/>
          </a:bodyPr>
          <a:lstStyle/>
          <a:p>
            <a:r>
              <a:rPr lang="en-IN" b="1" dirty="0" smtClean="0"/>
              <a:t>CREATE DATABASE &lt;</a:t>
            </a:r>
            <a:r>
              <a:rPr lang="en-IN" b="1" dirty="0" err="1" smtClean="0"/>
              <a:t>db_name</a:t>
            </a:r>
            <a:r>
              <a:rPr lang="en-IN" b="1" dirty="0" smtClean="0"/>
              <a:t>&gt;</a:t>
            </a:r>
          </a:p>
          <a:p>
            <a:r>
              <a:rPr lang="en-IN" b="1" dirty="0" smtClean="0"/>
              <a:t>CREATE SCHEMA </a:t>
            </a:r>
            <a:r>
              <a:rPr lang="en-IN" b="1" dirty="0"/>
              <a:t>&lt;</a:t>
            </a:r>
            <a:r>
              <a:rPr lang="en-IN" b="1" dirty="0" err="1"/>
              <a:t>db_name</a:t>
            </a:r>
            <a:r>
              <a:rPr lang="en-IN" b="1" dirty="0" smtClean="0"/>
              <a:t>&gt;.&lt;</a:t>
            </a:r>
            <a:r>
              <a:rPr lang="en-IN" b="1" dirty="0" err="1" smtClean="0"/>
              <a:t>schema_name</a:t>
            </a:r>
            <a:r>
              <a:rPr lang="en-IN" b="1" dirty="0" smtClean="0"/>
              <a:t>&gt;</a:t>
            </a:r>
          </a:p>
          <a:p>
            <a:r>
              <a:rPr lang="en-IN" b="1" dirty="0" smtClean="0"/>
              <a:t>CREATE </a:t>
            </a:r>
            <a:r>
              <a:rPr lang="en-IN" b="1" dirty="0"/>
              <a:t>TABLE </a:t>
            </a:r>
            <a:r>
              <a:rPr lang="en-IN" b="1" dirty="0" err="1"/>
              <a:t>schema_name.table_name</a:t>
            </a:r>
            <a:r>
              <a:rPr lang="en-IN" b="1" dirty="0"/>
              <a:t/>
            </a:r>
            <a:br>
              <a:rPr lang="en-IN" b="1" dirty="0"/>
            </a:br>
            <a:r>
              <a:rPr lang="en-IN" b="1" dirty="0"/>
              <a:t>(</a:t>
            </a:r>
            <a:br>
              <a:rPr lang="en-IN" b="1" dirty="0"/>
            </a:br>
            <a:r>
              <a:rPr lang="en-IN" b="1" dirty="0"/>
              <a:t>column_name1 </a:t>
            </a:r>
            <a:r>
              <a:rPr lang="en-IN" b="1" dirty="0" err="1"/>
              <a:t>data_type</a:t>
            </a:r>
            <a:r>
              <a:rPr lang="en-IN" b="1" dirty="0"/>
              <a:t>,</a:t>
            </a:r>
            <a:br>
              <a:rPr lang="en-IN" b="1" dirty="0"/>
            </a:br>
            <a:r>
              <a:rPr lang="en-IN" b="1" dirty="0"/>
              <a:t>column_name2 </a:t>
            </a:r>
            <a:r>
              <a:rPr lang="en-IN" b="1" dirty="0" err="1"/>
              <a:t>data_type</a:t>
            </a:r>
            <a:r>
              <a:rPr lang="en-IN" b="1" dirty="0"/>
              <a:t>,</a:t>
            </a:r>
            <a:br>
              <a:rPr lang="en-IN" b="1" dirty="0"/>
            </a:br>
            <a:r>
              <a:rPr lang="en-IN" b="1" dirty="0"/>
              <a:t>column_name3 </a:t>
            </a:r>
            <a:r>
              <a:rPr lang="en-IN" b="1" dirty="0" err="1"/>
              <a:t>data_type</a:t>
            </a:r>
            <a:r>
              <a:rPr lang="en-IN" b="1" dirty="0"/>
              <a:t>,</a:t>
            </a:r>
            <a:br>
              <a:rPr lang="en-IN" b="1" dirty="0"/>
            </a:br>
            <a:r>
              <a:rPr lang="en-IN" b="1" dirty="0"/>
              <a:t>....</a:t>
            </a:r>
            <a:br>
              <a:rPr lang="en-IN" b="1" dirty="0"/>
            </a:br>
            <a:r>
              <a:rPr lang="en-IN" b="1" dirty="0"/>
              <a:t>)</a:t>
            </a:r>
          </a:p>
          <a:p>
            <a:pPr marL="0" indent="0">
              <a:buNone/>
            </a:pPr>
            <a:r>
              <a:rPr lang="en-IN" dirty="0" smtClean="0"/>
              <a:t>*in its simplest form</a:t>
            </a:r>
          </a:p>
          <a:p>
            <a:r>
              <a:rPr lang="en-IN" b="1" dirty="0"/>
              <a:t>C</a:t>
            </a:r>
            <a:r>
              <a:rPr lang="en-IN" b="1" dirty="0" smtClean="0"/>
              <a:t>onstraints </a:t>
            </a:r>
            <a:r>
              <a:rPr lang="en-IN" dirty="0" smtClean="0"/>
              <a:t>are used to limit the type of data that can go into a field/table</a:t>
            </a:r>
          </a:p>
          <a:p>
            <a:r>
              <a:rPr lang="en-IN" dirty="0" smtClean="0"/>
              <a:t>Can be used when </a:t>
            </a:r>
            <a:r>
              <a:rPr lang="en-IN" b="1" dirty="0" smtClean="0"/>
              <a:t>creating</a:t>
            </a:r>
            <a:r>
              <a:rPr lang="en-IN" dirty="0" smtClean="0"/>
              <a:t> or when </a:t>
            </a:r>
            <a:r>
              <a:rPr lang="en-IN" b="1" dirty="0" smtClean="0"/>
              <a:t>altering</a:t>
            </a:r>
            <a:r>
              <a:rPr lang="en-IN" dirty="0" smtClean="0"/>
              <a:t> tables</a:t>
            </a:r>
          </a:p>
          <a:p>
            <a:r>
              <a:rPr lang="en-IN" dirty="0" smtClean="0"/>
              <a:t>Few important constraints include NOT NULL, UNIQUE, PRIMARY KEY, FOREIGN KEY, CHECK, DEFAULT</a:t>
            </a:r>
            <a:endParaRPr lang="en-IN" dirty="0"/>
          </a:p>
          <a:p>
            <a:r>
              <a:rPr lang="en-IN" b="1" dirty="0" smtClean="0"/>
              <a:t>Exercise: Create a table to store name, gender, city of origin, state and username of all people present in the room. Add constraints as deemed necessary.</a:t>
            </a:r>
          </a:p>
          <a:p>
            <a:pPr marL="0" indent="0">
              <a:buNone/>
            </a:pPr>
            <a:endParaRPr lang="en-IN" b="1" dirty="0" smtClean="0"/>
          </a:p>
        </p:txBody>
      </p:sp>
      <p:sp>
        <p:nvSpPr>
          <p:cNvPr id="30" name="Slide Number Placeholder 2"/>
          <p:cNvSpPr>
            <a:spLocks noGrp="1"/>
          </p:cNvSpPr>
          <p:nvPr>
            <p:ph type="sldNum" sz="quarter" idx="12"/>
          </p:nvPr>
        </p:nvSpPr>
        <p:spPr/>
        <p:txBody>
          <a:bodyPr/>
          <a:lstStyle/>
          <a:p>
            <a:r>
              <a:rPr lang="en-US" dirty="0" smtClean="0">
                <a:solidFill>
                  <a:srgbClr val="0E5580"/>
                </a:solidFill>
              </a:rPr>
              <a:t>7</a:t>
            </a:r>
            <a:endParaRPr lang="en-US" dirty="0">
              <a:solidFill>
                <a:srgbClr val="0E5580"/>
              </a:solidFill>
            </a:endParaRPr>
          </a:p>
        </p:txBody>
      </p:sp>
      <p:sp>
        <p:nvSpPr>
          <p:cNvPr id="8" name="Text Placeholder 7"/>
          <p:cNvSpPr>
            <a:spLocks noGrp="1"/>
          </p:cNvSpPr>
          <p:nvPr>
            <p:ph type="body" sz="quarter" idx="13"/>
          </p:nvPr>
        </p:nvSpPr>
        <p:spPr/>
        <p:txBody>
          <a:bodyPr/>
          <a:lstStyle/>
          <a:p>
            <a:r>
              <a:rPr lang="en-IN" dirty="0" smtClean="0"/>
              <a:t>Used to create new table, view and other objects</a:t>
            </a:r>
            <a:endParaRPr lang="en-IN" dirty="0"/>
          </a:p>
        </p:txBody>
      </p:sp>
    </p:spTree>
    <p:extLst>
      <p:ext uri="{BB962C8B-B14F-4D97-AF65-F5344CB8AC3E}">
        <p14:creationId xmlns:p14="http://schemas.microsoft.com/office/powerpoint/2010/main" val="1414656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ALTER Statement</a:t>
            </a:r>
            <a:endParaRPr lang="en-US" dirty="0"/>
          </a:p>
        </p:txBody>
      </p:sp>
      <p:sp>
        <p:nvSpPr>
          <p:cNvPr id="8" name="Content Placeholder 7"/>
          <p:cNvSpPr>
            <a:spLocks noGrp="1"/>
          </p:cNvSpPr>
          <p:nvPr>
            <p:ph idx="1"/>
          </p:nvPr>
        </p:nvSpPr>
        <p:spPr>
          <a:xfrm>
            <a:off x="629984" y="1627632"/>
            <a:ext cx="10653712" cy="5111496"/>
          </a:xfrm>
        </p:spPr>
        <p:txBody>
          <a:bodyPr>
            <a:normAutofit fontScale="55000" lnSpcReduction="20000"/>
          </a:bodyPr>
          <a:lstStyle/>
          <a:p>
            <a:pPr marL="0" indent="0">
              <a:buNone/>
            </a:pPr>
            <a:endParaRPr lang="en-IN" dirty="0" smtClean="0"/>
          </a:p>
          <a:p>
            <a:r>
              <a:rPr lang="en-IN" dirty="0" smtClean="0"/>
              <a:t>Add column</a:t>
            </a:r>
          </a:p>
          <a:p>
            <a:pPr marL="0" indent="0">
              <a:buNone/>
            </a:pPr>
            <a:r>
              <a:rPr lang="en-IN" b="1" dirty="0" smtClean="0"/>
              <a:t>ALTER TABLE &lt;</a:t>
            </a:r>
            <a:r>
              <a:rPr lang="en-IN" b="1" dirty="0" err="1" smtClean="0"/>
              <a:t>table_name</a:t>
            </a:r>
            <a:r>
              <a:rPr lang="en-IN" b="1" dirty="0" smtClean="0"/>
              <a:t>&gt; ADD COLUMN &lt;</a:t>
            </a:r>
            <a:r>
              <a:rPr lang="en-IN" b="1" dirty="0" err="1" smtClean="0"/>
              <a:t>column_name</a:t>
            </a:r>
            <a:r>
              <a:rPr lang="en-IN" b="1" dirty="0" smtClean="0"/>
              <a:t>&gt; &lt;</a:t>
            </a:r>
            <a:r>
              <a:rPr lang="en-IN" b="1" dirty="0" err="1" smtClean="0"/>
              <a:t>data_type</a:t>
            </a:r>
            <a:r>
              <a:rPr lang="en-IN" b="1" dirty="0" smtClean="0"/>
              <a:t>&gt;</a:t>
            </a:r>
          </a:p>
          <a:p>
            <a:r>
              <a:rPr lang="en-IN" dirty="0" smtClean="0"/>
              <a:t>Drop column</a:t>
            </a:r>
          </a:p>
          <a:p>
            <a:pPr marL="0" indent="0">
              <a:buNone/>
            </a:pPr>
            <a:r>
              <a:rPr lang="en-IN" b="1" dirty="0"/>
              <a:t>ALTER TABLE &lt;</a:t>
            </a:r>
            <a:r>
              <a:rPr lang="en-IN" b="1" dirty="0" err="1"/>
              <a:t>table_name</a:t>
            </a:r>
            <a:r>
              <a:rPr lang="en-IN" b="1" dirty="0"/>
              <a:t>&gt; </a:t>
            </a:r>
            <a:r>
              <a:rPr lang="en-IN" b="1" dirty="0" smtClean="0"/>
              <a:t>DROP </a:t>
            </a:r>
            <a:r>
              <a:rPr lang="en-IN" b="1" dirty="0"/>
              <a:t>COLUMN &lt;</a:t>
            </a:r>
            <a:r>
              <a:rPr lang="en-IN" b="1" dirty="0" err="1"/>
              <a:t>column_name</a:t>
            </a:r>
            <a:r>
              <a:rPr lang="en-IN" b="1" dirty="0"/>
              <a:t>&gt;</a:t>
            </a:r>
            <a:endParaRPr lang="en-IN" b="1" dirty="0" smtClean="0"/>
          </a:p>
          <a:p>
            <a:r>
              <a:rPr lang="en-IN" dirty="0" smtClean="0"/>
              <a:t>Modify data type of an existing column</a:t>
            </a:r>
          </a:p>
          <a:p>
            <a:pPr marL="0" indent="0">
              <a:buNone/>
            </a:pPr>
            <a:r>
              <a:rPr lang="en-IN" b="1" dirty="0"/>
              <a:t>ALTER TABLE &lt;</a:t>
            </a:r>
            <a:r>
              <a:rPr lang="en-IN" b="1" dirty="0" err="1"/>
              <a:t>table_name</a:t>
            </a:r>
            <a:r>
              <a:rPr lang="en-IN" b="1" dirty="0"/>
              <a:t>&gt;</a:t>
            </a:r>
            <a:r>
              <a:rPr lang="en-IN" b="1" dirty="0" smtClean="0"/>
              <a:t> </a:t>
            </a:r>
            <a:r>
              <a:rPr lang="en-IN" b="1" dirty="0"/>
              <a:t>ALTER COLUMN &lt;</a:t>
            </a:r>
            <a:r>
              <a:rPr lang="en-IN" b="1" dirty="0" err="1"/>
              <a:t>column_name</a:t>
            </a:r>
            <a:r>
              <a:rPr lang="en-IN" b="1" dirty="0" smtClean="0"/>
              <a:t>&gt; </a:t>
            </a:r>
            <a:r>
              <a:rPr lang="en-IN" b="1" dirty="0"/>
              <a:t>TYPE </a:t>
            </a:r>
            <a:r>
              <a:rPr lang="en-IN" b="1" dirty="0" smtClean="0"/>
              <a:t>&lt;</a:t>
            </a:r>
            <a:r>
              <a:rPr lang="en-IN" b="1" dirty="0" err="1" smtClean="0"/>
              <a:t>new_data_type</a:t>
            </a:r>
            <a:r>
              <a:rPr lang="en-IN" b="1" dirty="0" smtClean="0"/>
              <a:t>&gt;</a:t>
            </a:r>
          </a:p>
          <a:p>
            <a:r>
              <a:rPr lang="en-IN" dirty="0" smtClean="0"/>
              <a:t>Change default value for column</a:t>
            </a:r>
          </a:p>
          <a:p>
            <a:pPr marL="0" indent="0">
              <a:buNone/>
            </a:pPr>
            <a:r>
              <a:rPr lang="en-IN" b="1" dirty="0"/>
              <a:t>ALTER TABLE &lt;</a:t>
            </a:r>
            <a:r>
              <a:rPr lang="en-IN" b="1" dirty="0" err="1"/>
              <a:t>table_name</a:t>
            </a:r>
            <a:r>
              <a:rPr lang="en-IN" b="1" dirty="0"/>
              <a:t>&gt;</a:t>
            </a:r>
            <a:r>
              <a:rPr lang="en-IN" b="1" dirty="0" smtClean="0"/>
              <a:t> </a:t>
            </a:r>
            <a:r>
              <a:rPr lang="en-IN" b="1" dirty="0"/>
              <a:t>ALTER COLUMN &lt;</a:t>
            </a:r>
            <a:r>
              <a:rPr lang="en-IN" b="1" dirty="0" err="1"/>
              <a:t>column_name</a:t>
            </a:r>
            <a:r>
              <a:rPr lang="en-IN" b="1" dirty="0"/>
              <a:t>&gt;</a:t>
            </a:r>
            <a:r>
              <a:rPr lang="en-IN" b="1" dirty="0" smtClean="0"/>
              <a:t> </a:t>
            </a:r>
            <a:r>
              <a:rPr lang="en-IN" b="1" dirty="0"/>
              <a:t>SET DEFAULT </a:t>
            </a:r>
            <a:r>
              <a:rPr lang="en-IN" b="1" dirty="0" smtClean="0"/>
              <a:t>&lt;</a:t>
            </a:r>
            <a:r>
              <a:rPr lang="en-IN" b="1" dirty="0" err="1" smtClean="0"/>
              <a:t>default_value</a:t>
            </a:r>
            <a:r>
              <a:rPr lang="en-IN" b="1" dirty="0" smtClean="0"/>
              <a:t>&gt;</a:t>
            </a:r>
          </a:p>
          <a:p>
            <a:r>
              <a:rPr lang="en-IN" dirty="0" smtClean="0"/>
              <a:t>Add primary key</a:t>
            </a:r>
          </a:p>
          <a:p>
            <a:pPr marL="0" indent="0">
              <a:buNone/>
            </a:pPr>
            <a:r>
              <a:rPr lang="en-IN" b="1" dirty="0"/>
              <a:t>ALTER TABLE &lt;</a:t>
            </a:r>
            <a:r>
              <a:rPr lang="en-IN" b="1" dirty="0" err="1"/>
              <a:t>table_name</a:t>
            </a:r>
            <a:r>
              <a:rPr lang="en-IN" b="1" dirty="0"/>
              <a:t>&gt;  ADD PRIMARY KEY(&lt;</a:t>
            </a:r>
            <a:r>
              <a:rPr lang="en-IN" b="1" dirty="0" err="1"/>
              <a:t>pkey_column_name</a:t>
            </a:r>
            <a:r>
              <a:rPr lang="en-IN" b="1" dirty="0" smtClean="0"/>
              <a:t>&gt;)</a:t>
            </a:r>
          </a:p>
          <a:p>
            <a:r>
              <a:rPr lang="en-IN" dirty="0"/>
              <a:t>Add foreign </a:t>
            </a:r>
            <a:r>
              <a:rPr lang="en-IN" dirty="0" smtClean="0"/>
              <a:t>key</a:t>
            </a:r>
          </a:p>
          <a:p>
            <a:pPr marL="0" indent="0">
              <a:buNone/>
            </a:pPr>
            <a:r>
              <a:rPr lang="en-IN" b="1" dirty="0"/>
              <a:t>ALTER TABLE &lt;</a:t>
            </a:r>
            <a:r>
              <a:rPr lang="en-IN" b="1" dirty="0" err="1"/>
              <a:t>table_name</a:t>
            </a:r>
            <a:r>
              <a:rPr lang="en-IN" b="1" dirty="0"/>
              <a:t>&gt;</a:t>
            </a:r>
            <a:r>
              <a:rPr lang="en-IN" b="1" dirty="0" smtClean="0"/>
              <a:t> </a:t>
            </a:r>
            <a:r>
              <a:rPr lang="en-IN" b="1" dirty="0"/>
              <a:t>ADD FOREIGN KEY </a:t>
            </a:r>
            <a:r>
              <a:rPr lang="en-IN" b="1" dirty="0" smtClean="0"/>
              <a:t>(&lt;</a:t>
            </a:r>
            <a:r>
              <a:rPr lang="en-IN" b="1" dirty="0" err="1" smtClean="0"/>
              <a:t>ref_table_fkey_column</a:t>
            </a:r>
            <a:r>
              <a:rPr lang="en-IN" b="1" dirty="0" smtClean="0"/>
              <a:t>&gt;) </a:t>
            </a:r>
            <a:r>
              <a:rPr lang="en-IN" b="1" dirty="0"/>
              <a:t>REFERENCES </a:t>
            </a:r>
            <a:r>
              <a:rPr lang="en-IN" b="1" dirty="0" smtClean="0"/>
              <a:t>&lt;</a:t>
            </a:r>
            <a:r>
              <a:rPr lang="en-IN" b="1" dirty="0" err="1" smtClean="0"/>
              <a:t>primary_table_name</a:t>
            </a:r>
            <a:r>
              <a:rPr lang="en-IN" b="1" dirty="0" smtClean="0"/>
              <a:t>&gt;</a:t>
            </a:r>
          </a:p>
          <a:p>
            <a:r>
              <a:rPr lang="en-IN" dirty="0" smtClean="0"/>
              <a:t>Add other constraints</a:t>
            </a:r>
          </a:p>
          <a:p>
            <a:pPr marL="0" indent="0">
              <a:buNone/>
            </a:pPr>
            <a:r>
              <a:rPr lang="en-IN" b="1" dirty="0"/>
              <a:t>ALTER TABLE &lt;</a:t>
            </a:r>
            <a:r>
              <a:rPr lang="en-IN" b="1" dirty="0" err="1"/>
              <a:t>table_name</a:t>
            </a:r>
            <a:r>
              <a:rPr lang="en-IN" b="1" dirty="0"/>
              <a:t>&gt;</a:t>
            </a:r>
            <a:r>
              <a:rPr lang="en-IN" b="1" dirty="0" smtClean="0"/>
              <a:t> </a:t>
            </a:r>
            <a:r>
              <a:rPr lang="en-IN" b="1" dirty="0"/>
              <a:t>ALTER COLUMN &lt;</a:t>
            </a:r>
            <a:r>
              <a:rPr lang="en-IN" b="1" dirty="0" err="1"/>
              <a:t>column_name</a:t>
            </a:r>
            <a:r>
              <a:rPr lang="en-IN" b="1" dirty="0" smtClean="0"/>
              <a:t>&gt; </a:t>
            </a:r>
            <a:r>
              <a:rPr lang="en-IN" b="1" dirty="0"/>
              <a:t>SET NOT </a:t>
            </a:r>
            <a:r>
              <a:rPr lang="en-IN" b="1" dirty="0" smtClean="0"/>
              <a:t>NULL</a:t>
            </a:r>
          </a:p>
          <a:p>
            <a:r>
              <a:rPr lang="en-IN" dirty="0" smtClean="0"/>
              <a:t>Drop constraints</a:t>
            </a:r>
          </a:p>
          <a:p>
            <a:pPr marL="0" indent="0">
              <a:buNone/>
            </a:pPr>
            <a:r>
              <a:rPr lang="en-IN" b="1" dirty="0"/>
              <a:t>ALTER TABLE &lt;</a:t>
            </a:r>
            <a:r>
              <a:rPr lang="en-IN" b="1" dirty="0" err="1"/>
              <a:t>table_name</a:t>
            </a:r>
            <a:r>
              <a:rPr lang="en-IN" b="1" dirty="0"/>
              <a:t>&gt;</a:t>
            </a:r>
            <a:r>
              <a:rPr lang="en-IN" b="1" dirty="0" smtClean="0"/>
              <a:t> </a:t>
            </a:r>
            <a:r>
              <a:rPr lang="en-IN" b="1" dirty="0"/>
              <a:t>ALTER COLUMN &lt;</a:t>
            </a:r>
            <a:r>
              <a:rPr lang="en-IN" b="1" dirty="0" err="1"/>
              <a:t>column_name</a:t>
            </a:r>
            <a:r>
              <a:rPr lang="en-IN" b="1" dirty="0"/>
              <a:t>&gt;</a:t>
            </a:r>
            <a:r>
              <a:rPr lang="en-IN" b="1" dirty="0" smtClean="0"/>
              <a:t> </a:t>
            </a:r>
            <a:r>
              <a:rPr lang="en-IN" b="1" dirty="0"/>
              <a:t>DROP NOT </a:t>
            </a:r>
            <a:r>
              <a:rPr lang="en-IN" b="1" dirty="0" smtClean="0"/>
              <a:t>NULL</a:t>
            </a:r>
          </a:p>
          <a:p>
            <a:r>
              <a:rPr lang="en-IN" dirty="0"/>
              <a:t>Can be used to rename columns, tables </a:t>
            </a:r>
            <a:r>
              <a:rPr lang="en-IN" dirty="0" smtClean="0"/>
              <a:t>too</a:t>
            </a:r>
          </a:p>
          <a:p>
            <a:pPr marL="0" indent="0">
              <a:buNone/>
            </a:pPr>
            <a:r>
              <a:rPr lang="en-IN" dirty="0" smtClean="0"/>
              <a:t>Rename column: </a:t>
            </a:r>
            <a:r>
              <a:rPr lang="en-IN" b="1" dirty="0" smtClean="0"/>
              <a:t>ALTER </a:t>
            </a:r>
            <a:r>
              <a:rPr lang="en-IN" b="1" dirty="0"/>
              <a:t>TABLE &lt;</a:t>
            </a:r>
            <a:r>
              <a:rPr lang="en-IN" b="1" dirty="0" err="1"/>
              <a:t>table_name</a:t>
            </a:r>
            <a:r>
              <a:rPr lang="en-IN" b="1" dirty="0"/>
              <a:t>&gt;</a:t>
            </a:r>
            <a:r>
              <a:rPr lang="en-IN" b="1" dirty="0" smtClean="0"/>
              <a:t> </a:t>
            </a:r>
            <a:r>
              <a:rPr lang="en-IN" b="1" dirty="0"/>
              <a:t>RENAME COLUMN </a:t>
            </a:r>
            <a:r>
              <a:rPr lang="en-IN" b="1" dirty="0" smtClean="0"/>
              <a:t>&lt;</a:t>
            </a:r>
            <a:r>
              <a:rPr lang="en-IN" b="1" dirty="0" err="1" smtClean="0"/>
              <a:t>column_name</a:t>
            </a:r>
            <a:r>
              <a:rPr lang="en-IN" b="1" dirty="0"/>
              <a:t>&gt;</a:t>
            </a:r>
            <a:r>
              <a:rPr lang="en-IN" b="1" dirty="0" smtClean="0"/>
              <a:t> </a:t>
            </a:r>
            <a:r>
              <a:rPr lang="en-IN" b="1" dirty="0"/>
              <a:t>TO </a:t>
            </a:r>
            <a:r>
              <a:rPr lang="en-IN" b="1" dirty="0" smtClean="0"/>
              <a:t>&lt;</a:t>
            </a:r>
            <a:r>
              <a:rPr lang="en-IN" b="1" dirty="0" err="1" smtClean="0"/>
              <a:t>new_column_name</a:t>
            </a:r>
            <a:r>
              <a:rPr lang="en-IN" b="1" dirty="0"/>
              <a:t>&gt; </a:t>
            </a:r>
            <a:endParaRPr lang="en-IN" b="1" dirty="0" smtClean="0"/>
          </a:p>
          <a:p>
            <a:pPr marL="0" indent="0">
              <a:buNone/>
            </a:pPr>
            <a:r>
              <a:rPr lang="en-IN" dirty="0" smtClean="0"/>
              <a:t>Rename table: </a:t>
            </a:r>
            <a:r>
              <a:rPr lang="en-IN" b="1" dirty="0" smtClean="0"/>
              <a:t>ALTER </a:t>
            </a:r>
            <a:r>
              <a:rPr lang="en-IN" b="1" dirty="0"/>
              <a:t>TABLE &lt;</a:t>
            </a:r>
            <a:r>
              <a:rPr lang="en-IN" b="1" dirty="0" err="1"/>
              <a:t>table_name</a:t>
            </a:r>
            <a:r>
              <a:rPr lang="en-IN" b="1" dirty="0"/>
              <a:t>&gt;</a:t>
            </a:r>
            <a:r>
              <a:rPr lang="en-IN" b="1" dirty="0" smtClean="0"/>
              <a:t> </a:t>
            </a:r>
            <a:r>
              <a:rPr lang="en-IN" b="1" dirty="0"/>
              <a:t>RENAME TO </a:t>
            </a:r>
            <a:r>
              <a:rPr lang="en-IN" b="1" dirty="0" smtClean="0"/>
              <a:t>&lt;</a:t>
            </a:r>
            <a:r>
              <a:rPr lang="en-IN" b="1" dirty="0" err="1" smtClean="0"/>
              <a:t>new_table_name</a:t>
            </a:r>
            <a:r>
              <a:rPr lang="en-IN" b="1" dirty="0"/>
              <a:t>&gt; </a:t>
            </a:r>
            <a:endParaRPr lang="en-IN" b="1" dirty="0" smtClean="0"/>
          </a:p>
          <a:p>
            <a:endParaRPr lang="en-IN" dirty="0"/>
          </a:p>
          <a:p>
            <a:pPr marL="0" indent="0">
              <a:buNone/>
            </a:pPr>
            <a:endParaRPr lang="en-IN" dirty="0" smtClean="0"/>
          </a:p>
          <a:p>
            <a:endParaRPr lang="en-IN" dirty="0"/>
          </a:p>
        </p:txBody>
      </p:sp>
      <p:sp>
        <p:nvSpPr>
          <p:cNvPr id="18" name="Slide Number Placeholder 2"/>
          <p:cNvSpPr>
            <a:spLocks noGrp="1"/>
          </p:cNvSpPr>
          <p:nvPr>
            <p:ph type="sldNum" sz="quarter" idx="12"/>
          </p:nvPr>
        </p:nvSpPr>
        <p:spPr/>
        <p:txBody>
          <a:bodyPr/>
          <a:lstStyle/>
          <a:p>
            <a:r>
              <a:rPr lang="en-US" dirty="0" smtClean="0">
                <a:solidFill>
                  <a:srgbClr val="0E5580"/>
                </a:solidFill>
              </a:rPr>
              <a:t>8</a:t>
            </a:r>
            <a:endParaRPr lang="en-US" dirty="0">
              <a:solidFill>
                <a:srgbClr val="0E5580"/>
              </a:solidFill>
            </a:endParaRPr>
          </a:p>
        </p:txBody>
      </p:sp>
      <p:sp>
        <p:nvSpPr>
          <p:cNvPr id="9" name="Text Placeholder 8"/>
          <p:cNvSpPr>
            <a:spLocks noGrp="1"/>
          </p:cNvSpPr>
          <p:nvPr>
            <p:ph type="body" sz="quarter" idx="13"/>
          </p:nvPr>
        </p:nvSpPr>
        <p:spPr/>
        <p:txBody>
          <a:bodyPr/>
          <a:lstStyle/>
          <a:p>
            <a:r>
              <a:rPr lang="en-IN" dirty="0"/>
              <a:t>Modifies a table definition by altering, adding, or dropping columns and constraints</a:t>
            </a:r>
          </a:p>
          <a:p>
            <a:endParaRPr lang="en-IN" dirty="0"/>
          </a:p>
        </p:txBody>
      </p:sp>
      <p:sp>
        <p:nvSpPr>
          <p:cNvPr id="7" name="TextBox 6"/>
          <p:cNvSpPr txBox="1"/>
          <p:nvPr/>
        </p:nvSpPr>
        <p:spPr bwMode="gray">
          <a:xfrm>
            <a:off x="5751567" y="4645356"/>
            <a:ext cx="9328200" cy="448117"/>
          </a:xfrm>
          <a:prstGeom prst="rect">
            <a:avLst/>
          </a:prstGeom>
        </p:spPr>
        <p:txBody>
          <a:bodyPr vert="horz" wrap="none" lIns="91440" tIns="45720" rIns="91440" bIns="45720" rtlCol="0" anchor="ctr">
            <a:noAutofit/>
          </a:bodyPr>
          <a:lstStyle/>
          <a:p>
            <a:pPr defTabSz="457200"/>
            <a:endParaRPr lang="en-US" sz="1600" dirty="0" smtClean="0">
              <a:solidFill>
                <a:prstClr val="black"/>
              </a:solidFill>
            </a:endParaRPr>
          </a:p>
        </p:txBody>
      </p:sp>
    </p:spTree>
    <p:extLst>
      <p:ext uri="{BB962C8B-B14F-4D97-AF65-F5344CB8AC3E}">
        <p14:creationId xmlns:p14="http://schemas.microsoft.com/office/powerpoint/2010/main" val="609943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INSERT Statement</a:t>
            </a:r>
            <a:endParaRPr lang="en-IN" dirty="0"/>
          </a:p>
        </p:txBody>
      </p:sp>
      <p:sp>
        <p:nvSpPr>
          <p:cNvPr id="6" name="Content Placeholder 5"/>
          <p:cNvSpPr>
            <a:spLocks noGrp="1"/>
          </p:cNvSpPr>
          <p:nvPr>
            <p:ph idx="1"/>
          </p:nvPr>
        </p:nvSpPr>
        <p:spPr>
          <a:xfrm>
            <a:off x="629984" y="1799448"/>
            <a:ext cx="10665545" cy="4520670"/>
          </a:xfrm>
        </p:spPr>
        <p:txBody>
          <a:bodyPr>
            <a:normAutofit fontScale="85000" lnSpcReduction="10000"/>
          </a:bodyPr>
          <a:lstStyle/>
          <a:p>
            <a:pPr>
              <a:lnSpc>
                <a:spcPct val="150000"/>
              </a:lnSpc>
            </a:pPr>
            <a:r>
              <a:rPr lang="en-IN" dirty="0" smtClean="0"/>
              <a:t>Can insert one or more rows</a:t>
            </a:r>
          </a:p>
          <a:p>
            <a:pPr>
              <a:lnSpc>
                <a:spcPct val="150000"/>
              </a:lnSpc>
            </a:pPr>
            <a:r>
              <a:rPr lang="en-IN" dirty="0" smtClean="0"/>
              <a:t>Basic syntax</a:t>
            </a:r>
          </a:p>
          <a:p>
            <a:pPr marL="0" indent="0">
              <a:lnSpc>
                <a:spcPct val="150000"/>
              </a:lnSpc>
              <a:buNone/>
            </a:pPr>
            <a:r>
              <a:rPr lang="en-IN" b="1" dirty="0"/>
              <a:t>INSERT INTO TABLE_NAME (column1, column2, column3,...</a:t>
            </a:r>
            <a:r>
              <a:rPr lang="en-IN" b="1" dirty="0" err="1"/>
              <a:t>columnN</a:t>
            </a:r>
            <a:r>
              <a:rPr lang="en-IN" b="1" dirty="0"/>
              <a:t>)</a:t>
            </a:r>
          </a:p>
          <a:p>
            <a:pPr marL="0" indent="0">
              <a:lnSpc>
                <a:spcPct val="150000"/>
              </a:lnSpc>
              <a:buNone/>
            </a:pPr>
            <a:r>
              <a:rPr lang="en-IN" b="1" dirty="0"/>
              <a:t>VALUES (value1, value2, value3,...</a:t>
            </a:r>
            <a:r>
              <a:rPr lang="en-IN" b="1" dirty="0" err="1"/>
              <a:t>valueN</a:t>
            </a:r>
            <a:r>
              <a:rPr lang="en-IN" b="1" dirty="0" smtClean="0"/>
              <a:t>);</a:t>
            </a:r>
          </a:p>
          <a:p>
            <a:pPr>
              <a:lnSpc>
                <a:spcPct val="150000"/>
              </a:lnSpc>
            </a:pPr>
            <a:r>
              <a:rPr lang="en-IN" b="1" dirty="0" smtClean="0"/>
              <a:t>column1</a:t>
            </a:r>
            <a:r>
              <a:rPr lang="en-IN" b="1" dirty="0"/>
              <a:t>, column2,...</a:t>
            </a:r>
            <a:r>
              <a:rPr lang="en-IN" b="1" dirty="0" err="1"/>
              <a:t>columnN</a:t>
            </a:r>
            <a:r>
              <a:rPr lang="en-IN" dirty="0"/>
              <a:t> are the names of the columns in the table into which you want to insert </a:t>
            </a:r>
            <a:r>
              <a:rPr lang="en-IN" dirty="0" smtClean="0"/>
              <a:t>data</a:t>
            </a:r>
          </a:p>
          <a:p>
            <a:pPr>
              <a:lnSpc>
                <a:spcPct val="150000"/>
              </a:lnSpc>
            </a:pPr>
            <a:r>
              <a:rPr lang="en-IN" dirty="0"/>
              <a:t>The target column names can be listed in any order. The values supplied by the VALUES clause or query are associated with the explicit or implicit column list </a:t>
            </a:r>
            <a:r>
              <a:rPr lang="en-IN" dirty="0" smtClean="0"/>
              <a:t>left-to-right</a:t>
            </a:r>
          </a:p>
          <a:p>
            <a:pPr>
              <a:lnSpc>
                <a:spcPct val="150000"/>
              </a:lnSpc>
            </a:pPr>
            <a:r>
              <a:rPr lang="en-IN" dirty="0" smtClean="0"/>
              <a:t>Need not specify </a:t>
            </a:r>
            <a:r>
              <a:rPr lang="en-IN" dirty="0"/>
              <a:t>the column(s) name in the SQL query if you are adding values for all the columns of the table. But make sure the order of the values is in the same order as the columns in the table</a:t>
            </a:r>
            <a:endParaRPr lang="en-IN" dirty="0" smtClean="0"/>
          </a:p>
          <a:p>
            <a:r>
              <a:rPr lang="en-IN" b="1" dirty="0" smtClean="0"/>
              <a:t>Dropping tables</a:t>
            </a:r>
          </a:p>
          <a:p>
            <a:pPr marL="0" indent="0">
              <a:buNone/>
            </a:pPr>
            <a:r>
              <a:rPr lang="en-IN" b="1" dirty="0" smtClean="0"/>
              <a:t>DROP TABLE [IF EXISTS] &lt;</a:t>
            </a:r>
            <a:r>
              <a:rPr lang="en-IN" b="1" dirty="0" err="1" smtClean="0"/>
              <a:t>table_name</a:t>
            </a:r>
            <a:r>
              <a:rPr lang="en-IN" b="1" dirty="0" smtClean="0"/>
              <a:t>&gt;</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17</a:t>
            </a:fld>
            <a:endParaRPr lang="en-US" dirty="0">
              <a:solidFill>
                <a:srgbClr val="0E5580"/>
              </a:solidFill>
            </a:endParaRPr>
          </a:p>
        </p:txBody>
      </p:sp>
      <p:sp>
        <p:nvSpPr>
          <p:cNvPr id="7" name="Text Placeholder 6"/>
          <p:cNvSpPr>
            <a:spLocks noGrp="1"/>
          </p:cNvSpPr>
          <p:nvPr>
            <p:ph type="body" sz="quarter" idx="13"/>
          </p:nvPr>
        </p:nvSpPr>
        <p:spPr/>
        <p:txBody>
          <a:bodyPr/>
          <a:lstStyle/>
          <a:p>
            <a:r>
              <a:rPr lang="en-IN" dirty="0" smtClean="0"/>
              <a:t>Used to populate records in a table</a:t>
            </a:r>
          </a:p>
          <a:p>
            <a:endParaRPr lang="en-IN" dirty="0"/>
          </a:p>
        </p:txBody>
      </p:sp>
    </p:spTree>
    <p:extLst>
      <p:ext uri="{BB962C8B-B14F-4D97-AF65-F5344CB8AC3E}">
        <p14:creationId xmlns:p14="http://schemas.microsoft.com/office/powerpoint/2010/main" val="19730353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a:t>
            </a:r>
            <a:r>
              <a:rPr lang="en-IN" dirty="0"/>
              <a:t>S</a:t>
            </a:r>
            <a:r>
              <a:rPr lang="en-IN" dirty="0" smtClean="0"/>
              <a:t>tatement</a:t>
            </a:r>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18</a:t>
            </a:fld>
            <a:endParaRPr lang="en-US" dirty="0">
              <a:solidFill>
                <a:srgbClr val="0E5580"/>
              </a:solidFill>
            </a:endParaRPr>
          </a:p>
        </p:txBody>
      </p:sp>
      <p:sp>
        <p:nvSpPr>
          <p:cNvPr id="4" name="Text Placeholder 3"/>
          <p:cNvSpPr>
            <a:spLocks noGrp="1"/>
          </p:cNvSpPr>
          <p:nvPr>
            <p:ph type="body" sz="quarter" idx="13"/>
          </p:nvPr>
        </p:nvSpPr>
        <p:spPr/>
        <p:txBody>
          <a:bodyPr/>
          <a:lstStyle/>
          <a:p>
            <a:r>
              <a:rPr lang="en-IN" dirty="0" smtClean="0">
                <a:solidFill>
                  <a:schemeClr val="tx2">
                    <a:lumMod val="75000"/>
                  </a:schemeClr>
                </a:solidFill>
              </a:rPr>
              <a:t>A typical SQL statement has a definite structure and order of execution</a:t>
            </a:r>
            <a:endParaRPr lang="en-IN" dirty="0">
              <a:solidFill>
                <a:schemeClr val="tx2">
                  <a:lumMod val="75000"/>
                </a:schemeClr>
              </a:solidFill>
            </a:endParaRPr>
          </a:p>
        </p:txBody>
      </p:sp>
      <p:pic>
        <p:nvPicPr>
          <p:cNvPr id="10242" name="Picture 2" descr="http://www.myassignmenthelp.net/images/basic-structure-of-an-sql-quer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07" y="1799448"/>
            <a:ext cx="5453540" cy="4064323"/>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pic>
        <p:nvPicPr>
          <p:cNvPr id="10246" name="Picture 6" descr="Image result for sql statements exam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2537" y="5358946"/>
            <a:ext cx="3048000" cy="10096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778172" y="5588000"/>
            <a:ext cx="1303737" cy="27577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EXAMPLE</a:t>
            </a:r>
            <a:endParaRPr lang="en-IN" sz="1400" dirty="0"/>
          </a:p>
        </p:txBody>
      </p:sp>
      <p:pic>
        <p:nvPicPr>
          <p:cNvPr id="6" name="Picture 5"/>
          <p:cNvPicPr>
            <a:picLocks noChangeAspect="1"/>
          </p:cNvPicPr>
          <p:nvPr/>
        </p:nvPicPr>
        <p:blipFill>
          <a:blip r:embed="rId5"/>
          <a:stretch>
            <a:fillRect/>
          </a:stretch>
        </p:blipFill>
        <p:spPr>
          <a:xfrm>
            <a:off x="6863976" y="1799448"/>
            <a:ext cx="4326763" cy="3381375"/>
          </a:xfrm>
          <a:prstGeom prst="rect">
            <a:avLst/>
          </a:prstGeom>
          <a:ln>
            <a:solidFill>
              <a:schemeClr val="bg2">
                <a:lumMod val="75000"/>
              </a:schemeClr>
            </a:solidFill>
          </a:ln>
        </p:spPr>
      </p:pic>
    </p:spTree>
    <p:extLst>
      <p:ext uri="{BB962C8B-B14F-4D97-AF65-F5344CB8AC3E}">
        <p14:creationId xmlns:p14="http://schemas.microsoft.com/office/powerpoint/2010/main" val="275235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UPDATE, DELETE &amp; TRUNCATE</a:t>
            </a:r>
            <a:endParaRPr lang="en-IN" dirty="0"/>
          </a:p>
        </p:txBody>
      </p:sp>
      <p:sp>
        <p:nvSpPr>
          <p:cNvPr id="8" name="Content Placeholder 7"/>
          <p:cNvSpPr>
            <a:spLocks noGrp="1"/>
          </p:cNvSpPr>
          <p:nvPr>
            <p:ph idx="1"/>
          </p:nvPr>
        </p:nvSpPr>
        <p:spPr>
          <a:xfrm>
            <a:off x="629984" y="1613647"/>
            <a:ext cx="10907592" cy="4563035"/>
          </a:xfrm>
        </p:spPr>
        <p:txBody>
          <a:bodyPr>
            <a:normAutofit fontScale="47500" lnSpcReduction="20000"/>
          </a:bodyPr>
          <a:lstStyle/>
          <a:p>
            <a:pPr>
              <a:lnSpc>
                <a:spcPct val="160000"/>
              </a:lnSpc>
            </a:pPr>
            <a:r>
              <a:rPr lang="en-IN" sz="2500" b="1" dirty="0"/>
              <a:t>UPDATE</a:t>
            </a:r>
            <a:r>
              <a:rPr lang="en-IN" sz="2500" dirty="0"/>
              <a:t> Query is used to modify the existing records in a </a:t>
            </a:r>
            <a:r>
              <a:rPr lang="en-IN" sz="2500" dirty="0" smtClean="0"/>
              <a:t>table</a:t>
            </a:r>
          </a:p>
          <a:p>
            <a:pPr marL="0" indent="0">
              <a:lnSpc>
                <a:spcPct val="160000"/>
              </a:lnSpc>
              <a:buNone/>
            </a:pPr>
            <a:r>
              <a:rPr lang="en-IN" sz="2500" b="1" dirty="0"/>
              <a:t>UPDATE </a:t>
            </a:r>
            <a:r>
              <a:rPr lang="en-IN" sz="2500" b="1" dirty="0" err="1"/>
              <a:t>table_name</a:t>
            </a:r>
            <a:endParaRPr lang="en-IN" sz="2500" b="1" dirty="0"/>
          </a:p>
          <a:p>
            <a:pPr marL="0" indent="0">
              <a:lnSpc>
                <a:spcPct val="160000"/>
              </a:lnSpc>
              <a:buNone/>
            </a:pPr>
            <a:r>
              <a:rPr lang="en-IN" sz="2500" b="1" dirty="0"/>
              <a:t>SET column1 = value1, column2 = value2...., </a:t>
            </a:r>
            <a:r>
              <a:rPr lang="en-IN" sz="2500" b="1" dirty="0" err="1"/>
              <a:t>columnN</a:t>
            </a:r>
            <a:r>
              <a:rPr lang="en-IN" sz="2500" b="1" dirty="0"/>
              <a:t> = </a:t>
            </a:r>
            <a:r>
              <a:rPr lang="en-IN" sz="2500" b="1" dirty="0" err="1"/>
              <a:t>valueN</a:t>
            </a:r>
            <a:endParaRPr lang="en-IN" sz="2500" b="1" dirty="0"/>
          </a:p>
          <a:p>
            <a:pPr marL="0" indent="0">
              <a:lnSpc>
                <a:spcPct val="160000"/>
              </a:lnSpc>
              <a:buNone/>
            </a:pPr>
            <a:r>
              <a:rPr lang="en-IN" sz="2500" b="1" dirty="0"/>
              <a:t>WHERE [condition</a:t>
            </a:r>
            <a:r>
              <a:rPr lang="en-IN" sz="2500" b="1" dirty="0" smtClean="0"/>
              <a:t>];</a:t>
            </a:r>
          </a:p>
          <a:p>
            <a:pPr>
              <a:lnSpc>
                <a:spcPct val="160000"/>
              </a:lnSpc>
            </a:pPr>
            <a:r>
              <a:rPr lang="en-IN" sz="2500" dirty="0" smtClean="0"/>
              <a:t>Can combine N number of conditions using AND or </a:t>
            </a:r>
            <a:r>
              <a:rPr lang="en-IN" sz="2500" dirty="0" err="1" smtClean="0"/>
              <a:t>OR</a:t>
            </a:r>
            <a:r>
              <a:rPr lang="en-IN" sz="2500" dirty="0" smtClean="0"/>
              <a:t> operators</a:t>
            </a:r>
          </a:p>
          <a:p>
            <a:pPr>
              <a:lnSpc>
                <a:spcPct val="160000"/>
              </a:lnSpc>
            </a:pPr>
            <a:r>
              <a:rPr lang="en-IN" sz="2500" b="1" dirty="0"/>
              <a:t>DELETE</a:t>
            </a:r>
            <a:r>
              <a:rPr lang="en-IN" sz="2500" dirty="0"/>
              <a:t> Query is used to delete the existing records from a </a:t>
            </a:r>
            <a:r>
              <a:rPr lang="en-IN" sz="2500" dirty="0" smtClean="0"/>
              <a:t>table</a:t>
            </a:r>
          </a:p>
          <a:p>
            <a:pPr marL="0" indent="0">
              <a:lnSpc>
                <a:spcPct val="160000"/>
              </a:lnSpc>
              <a:buNone/>
            </a:pPr>
            <a:r>
              <a:rPr lang="en-IN" sz="2500" b="1" dirty="0"/>
              <a:t>DELETE FROM </a:t>
            </a:r>
            <a:r>
              <a:rPr lang="en-IN" sz="2500" b="1" dirty="0" err="1"/>
              <a:t>table_name</a:t>
            </a:r>
            <a:endParaRPr lang="en-IN" sz="2500" b="1" dirty="0"/>
          </a:p>
          <a:p>
            <a:pPr marL="0" indent="0">
              <a:lnSpc>
                <a:spcPct val="160000"/>
              </a:lnSpc>
              <a:buNone/>
            </a:pPr>
            <a:r>
              <a:rPr lang="en-IN" sz="2500" b="1" dirty="0"/>
              <a:t>WHERE [condition</a:t>
            </a:r>
            <a:r>
              <a:rPr lang="en-IN" sz="2500" b="1" dirty="0" smtClean="0"/>
              <a:t>];</a:t>
            </a:r>
          </a:p>
          <a:p>
            <a:pPr>
              <a:lnSpc>
                <a:spcPct val="160000"/>
              </a:lnSpc>
            </a:pPr>
            <a:r>
              <a:rPr lang="en-IN" sz="2500" b="1" dirty="0"/>
              <a:t>TRUNCATE TABLE</a:t>
            </a:r>
            <a:r>
              <a:rPr lang="en-IN" sz="2500" dirty="0"/>
              <a:t> command is used to delete complete data from an existing </a:t>
            </a:r>
            <a:r>
              <a:rPr lang="en-IN" sz="2500" dirty="0" smtClean="0"/>
              <a:t>table </a:t>
            </a:r>
          </a:p>
          <a:p>
            <a:pPr>
              <a:lnSpc>
                <a:spcPct val="160000"/>
              </a:lnSpc>
            </a:pPr>
            <a:r>
              <a:rPr lang="en-IN" sz="2500" dirty="0" smtClean="0"/>
              <a:t>Useful when we want the table structure to be retained (differs from DROP TABLE/DELETE FROM), for large tables – faster than a DELETE</a:t>
            </a:r>
          </a:p>
          <a:p>
            <a:pPr>
              <a:lnSpc>
                <a:spcPct val="160000"/>
              </a:lnSpc>
            </a:pPr>
            <a:r>
              <a:rPr lang="en-IN" sz="2500" b="1" dirty="0"/>
              <a:t>TRUNCATE TABLE  </a:t>
            </a:r>
            <a:r>
              <a:rPr lang="en-IN" sz="2500" b="1" dirty="0" err="1"/>
              <a:t>table_name</a:t>
            </a:r>
            <a:r>
              <a:rPr lang="en-IN" sz="2500" b="1" dirty="0"/>
              <a:t>;</a:t>
            </a:r>
            <a:endParaRPr lang="en-IN" sz="2500" b="1" dirty="0" smtClean="0"/>
          </a:p>
          <a:p>
            <a:pPr marL="0" indent="0">
              <a:buNone/>
            </a:pPr>
            <a:endParaRPr lang="en-IN" b="1"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19</a:t>
            </a:fld>
            <a:endParaRPr lang="en-US" dirty="0">
              <a:solidFill>
                <a:srgbClr val="0E5580"/>
              </a:solidFill>
            </a:endParaRPr>
          </a:p>
        </p:txBody>
      </p:sp>
      <p:sp>
        <p:nvSpPr>
          <p:cNvPr id="7" name="Text Placeholder 6"/>
          <p:cNvSpPr>
            <a:spLocks noGrp="1"/>
          </p:cNvSpPr>
          <p:nvPr>
            <p:ph type="body" sz="quarter" idx="13"/>
          </p:nvPr>
        </p:nvSpPr>
        <p:spPr/>
        <p:txBody>
          <a:bodyPr/>
          <a:lstStyle/>
          <a:p>
            <a:r>
              <a:rPr lang="en-IN" dirty="0" smtClean="0"/>
              <a:t>Modifying and erasing data in tables</a:t>
            </a:r>
            <a:endParaRPr lang="en-IN" dirty="0"/>
          </a:p>
        </p:txBody>
      </p:sp>
    </p:spTree>
    <p:extLst>
      <p:ext uri="{BB962C8B-B14F-4D97-AF65-F5344CB8AC3E}">
        <p14:creationId xmlns:p14="http://schemas.microsoft.com/office/powerpoint/2010/main" val="2555614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2</a:t>
            </a:fld>
            <a:endParaRPr lang="en-US" dirty="0">
              <a:solidFill>
                <a:srgbClr val="0E5580"/>
              </a:solidFill>
            </a:endParaRPr>
          </a:p>
        </p:txBody>
      </p:sp>
      <p:sp>
        <p:nvSpPr>
          <p:cNvPr id="3" name="Rectangle 2"/>
          <p:cNvSpPr/>
          <p:nvPr/>
        </p:nvSpPr>
        <p:spPr>
          <a:xfrm>
            <a:off x="464457" y="295729"/>
            <a:ext cx="9550400" cy="516164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Evolution of digital data – RAM to DBMS</a:t>
            </a:r>
            <a:endParaRPr lang="en-IN" sz="3200" dirty="0"/>
          </a:p>
        </p:txBody>
      </p:sp>
    </p:spTree>
    <p:extLst>
      <p:ext uri="{BB962C8B-B14F-4D97-AF65-F5344CB8AC3E}">
        <p14:creationId xmlns:p14="http://schemas.microsoft.com/office/powerpoint/2010/main" val="21410194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LOOPS AND CONDITIONALS</a:t>
            </a:r>
            <a:endParaRPr lang="en-IN" dirty="0"/>
          </a:p>
        </p:txBody>
      </p:sp>
      <p:sp>
        <p:nvSpPr>
          <p:cNvPr id="6" name="Content Placeholder 5"/>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20</a:t>
            </a:fld>
            <a:endParaRPr lang="en-US" dirty="0">
              <a:solidFill>
                <a:srgbClr val="0E5580"/>
              </a:solidFill>
            </a:endParaRPr>
          </a:p>
        </p:txBody>
      </p:sp>
      <p:sp>
        <p:nvSpPr>
          <p:cNvPr id="7" name="Text Placeholder 6"/>
          <p:cNvSpPr>
            <a:spLocks noGrp="1"/>
          </p:cNvSpPr>
          <p:nvPr>
            <p:ph type="body" sz="quarter" idx="13"/>
          </p:nvPr>
        </p:nvSpPr>
        <p:spPr/>
        <p:txBody>
          <a:bodyPr/>
          <a:lstStyle/>
          <a:p>
            <a:endParaRPr lang="en-IN" dirty="0"/>
          </a:p>
        </p:txBody>
      </p:sp>
    </p:spTree>
    <p:extLst>
      <p:ext uri="{BB962C8B-B14F-4D97-AF65-F5344CB8AC3E}">
        <p14:creationId xmlns:p14="http://schemas.microsoft.com/office/powerpoint/2010/main" val="4002904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SUB QUERIES</a:t>
            </a:r>
            <a:endParaRPr lang="en-IN" dirty="0"/>
          </a:p>
        </p:txBody>
      </p:sp>
      <p:sp>
        <p:nvSpPr>
          <p:cNvPr id="6" name="Content Placeholder 5"/>
          <p:cNvSpPr>
            <a:spLocks noGrp="1"/>
          </p:cNvSpPr>
          <p:nvPr>
            <p:ph idx="1"/>
          </p:nvPr>
        </p:nvSpPr>
        <p:spPr>
          <a:xfrm>
            <a:off x="629984" y="1712259"/>
            <a:ext cx="10773122" cy="4307541"/>
          </a:xfrm>
        </p:spPr>
        <p:txBody>
          <a:bodyPr/>
          <a:lstStyle/>
          <a:p>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21</a:t>
            </a:fld>
            <a:endParaRPr lang="en-US" dirty="0">
              <a:solidFill>
                <a:srgbClr val="0E5580"/>
              </a:solidFill>
            </a:endParaRPr>
          </a:p>
        </p:txBody>
      </p:sp>
      <p:sp>
        <p:nvSpPr>
          <p:cNvPr id="7" name="Text Placeholder 6"/>
          <p:cNvSpPr>
            <a:spLocks noGrp="1"/>
          </p:cNvSpPr>
          <p:nvPr>
            <p:ph type="body" sz="quarter" idx="13"/>
          </p:nvPr>
        </p:nvSpPr>
        <p:spPr/>
        <p:txBody>
          <a:bodyPr/>
          <a:lstStyle/>
          <a:p>
            <a:r>
              <a:rPr lang="en-IN" dirty="0" smtClean="0"/>
              <a:t>Query within a query!</a:t>
            </a:r>
            <a:endParaRPr lang="en-IN" dirty="0"/>
          </a:p>
        </p:txBody>
      </p:sp>
    </p:spTree>
    <p:extLst>
      <p:ext uri="{BB962C8B-B14F-4D97-AF65-F5344CB8AC3E}">
        <p14:creationId xmlns:p14="http://schemas.microsoft.com/office/powerpoint/2010/main" val="3677348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SQL-</a:t>
            </a:r>
            <a:r>
              <a:rPr lang="en-IN" sz="2800" b="1" dirty="0" smtClean="0"/>
              <a:t>JOINS</a:t>
            </a:r>
            <a:endParaRPr lang="en-IN" b="1"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22</a:t>
            </a:fld>
            <a:endParaRPr lang="en-US" dirty="0">
              <a:solidFill>
                <a:srgbClr val="0E5580"/>
              </a:solidFill>
            </a:endParaRPr>
          </a:p>
        </p:txBody>
      </p:sp>
      <p:sp>
        <p:nvSpPr>
          <p:cNvPr id="12" name="Text Placeholder 11"/>
          <p:cNvSpPr>
            <a:spLocks noGrp="1"/>
          </p:cNvSpPr>
          <p:nvPr>
            <p:ph type="body" sz="quarter" idx="13"/>
          </p:nvPr>
        </p:nvSpPr>
        <p:spPr/>
        <p:txBody>
          <a:bodyPr/>
          <a:lstStyle/>
          <a:p>
            <a:r>
              <a:rPr lang="en-IN" dirty="0" smtClean="0"/>
              <a:t> </a:t>
            </a:r>
            <a:endParaRPr lang="en-IN" dirty="0"/>
          </a:p>
        </p:txBody>
      </p:sp>
      <p:pic>
        <p:nvPicPr>
          <p:cNvPr id="12294" name="Picture 6" descr="http://www.dofactory.com/Images/sql-jo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384" y="1953118"/>
            <a:ext cx="5319283" cy="38685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bwMode="gray">
          <a:xfrm>
            <a:off x="870856" y="2254546"/>
            <a:ext cx="3848155" cy="3265714"/>
          </a:xfrm>
          <a:prstGeom prst="rect">
            <a:avLst/>
          </a:prstGeom>
        </p:spPr>
        <p:txBody>
          <a:bodyPr vert="horz" wrap="square" lIns="91440" tIns="45720" rIns="91440" bIns="45720" rtlCol="0" anchor="ctr">
            <a:noAutofit/>
          </a:bodyPr>
          <a:lstStyle/>
          <a:p>
            <a:r>
              <a:rPr lang="en-IN" sz="2000" dirty="0">
                <a:solidFill>
                  <a:schemeClr val="tx2">
                    <a:lumMod val="75000"/>
                  </a:schemeClr>
                </a:solidFill>
              </a:rPr>
              <a:t>The SQL </a:t>
            </a:r>
            <a:r>
              <a:rPr lang="en-IN" sz="2000" b="1" dirty="0">
                <a:solidFill>
                  <a:schemeClr val="tx2">
                    <a:lumMod val="75000"/>
                  </a:schemeClr>
                </a:solidFill>
              </a:rPr>
              <a:t>Joins</a:t>
            </a:r>
            <a:r>
              <a:rPr lang="en-IN" sz="2000" dirty="0">
                <a:solidFill>
                  <a:schemeClr val="tx2">
                    <a:lumMod val="75000"/>
                  </a:schemeClr>
                </a:solidFill>
              </a:rPr>
              <a:t> clause is used to combine records from two or more tables in a database. A JOIN is a means for combining fields from two tables by using values common to each.</a:t>
            </a:r>
            <a:endParaRPr lang="en-IN" sz="2000" dirty="0" smtClean="0">
              <a:solidFill>
                <a:schemeClr val="tx2">
                  <a:lumMod val="75000"/>
                </a:schemeClr>
              </a:solidFill>
            </a:endParaRPr>
          </a:p>
        </p:txBody>
      </p:sp>
    </p:spTree>
    <p:extLst>
      <p:ext uri="{BB962C8B-B14F-4D97-AF65-F5344CB8AC3E}">
        <p14:creationId xmlns:p14="http://schemas.microsoft.com/office/powerpoint/2010/main" val="249732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SQL-More on </a:t>
            </a:r>
            <a:r>
              <a:rPr lang="en-IN" sz="2800" b="1" dirty="0" smtClean="0"/>
              <a:t>JOINS </a:t>
            </a:r>
            <a:endParaRPr lang="en-IN" b="1"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23</a:t>
            </a:fld>
            <a:endParaRPr lang="en-US" dirty="0">
              <a:solidFill>
                <a:srgbClr val="0E5580"/>
              </a:solidFill>
            </a:endParaRPr>
          </a:p>
        </p:txBody>
      </p:sp>
      <p:sp>
        <p:nvSpPr>
          <p:cNvPr id="12" name="Text Placeholder 11"/>
          <p:cNvSpPr>
            <a:spLocks noGrp="1"/>
          </p:cNvSpPr>
          <p:nvPr>
            <p:ph type="body" sz="quarter" idx="13"/>
          </p:nvPr>
        </p:nvSpPr>
        <p:spPr/>
        <p:txBody>
          <a:bodyPr/>
          <a:lstStyle/>
          <a:p>
            <a:r>
              <a:rPr lang="en-IN" dirty="0" smtClean="0"/>
              <a:t> </a:t>
            </a:r>
            <a:endParaRPr lang="en-IN" dirty="0"/>
          </a:p>
        </p:txBody>
      </p:sp>
      <p:pic>
        <p:nvPicPr>
          <p:cNvPr id="12292" name="Picture 4" descr="https://i.ytimg.com/vi/fm9yyBNNOjY/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375" y="1310049"/>
            <a:ext cx="9797143" cy="5424580"/>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38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0E5580"/>
                </a:solidFill>
              </a:rPr>
              <a:pPr/>
              <a:t>24</a:t>
            </a:fld>
            <a:endParaRPr lang="en-US" dirty="0">
              <a:solidFill>
                <a:srgbClr val="0E5580"/>
              </a:solidFill>
            </a:endParaRPr>
          </a:p>
        </p:txBody>
      </p:sp>
      <p:sp>
        <p:nvSpPr>
          <p:cNvPr id="4" name="Text Placeholder 3"/>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767857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25</a:t>
            </a:fld>
            <a:endParaRPr lang="en-US" dirty="0">
              <a:solidFill>
                <a:srgbClr val="0E5580"/>
              </a:solidFill>
            </a:endParaRPr>
          </a:p>
        </p:txBody>
      </p:sp>
      <p:sp>
        <p:nvSpPr>
          <p:cNvPr id="3" name="Rectangle 2"/>
          <p:cNvSpPr/>
          <p:nvPr/>
        </p:nvSpPr>
        <p:spPr>
          <a:xfrm>
            <a:off x="464457" y="295729"/>
            <a:ext cx="9550400" cy="516164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Data Warehousing (DW) </a:t>
            </a:r>
          </a:p>
          <a:p>
            <a:pPr algn="ctr"/>
            <a:r>
              <a:rPr lang="en-IN" sz="3200" dirty="0" smtClean="0"/>
              <a:t>&amp; </a:t>
            </a:r>
          </a:p>
          <a:p>
            <a:pPr algn="ctr"/>
            <a:r>
              <a:rPr lang="en-IN" sz="3200" dirty="0" smtClean="0"/>
              <a:t>Business Intelligence (BI)</a:t>
            </a:r>
          </a:p>
        </p:txBody>
      </p:sp>
    </p:spTree>
    <p:extLst>
      <p:ext uri="{BB962C8B-B14F-4D97-AF65-F5344CB8AC3E}">
        <p14:creationId xmlns:p14="http://schemas.microsoft.com/office/powerpoint/2010/main" val="419733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Business need for BI &amp; DW</a:t>
            </a:r>
            <a:endParaRPr lang="en-IN" dirty="0"/>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0E5580"/>
                </a:solidFill>
              </a:rPr>
              <a:pPr/>
              <a:t>26</a:t>
            </a:fld>
            <a:endParaRPr lang="en-US" dirty="0">
              <a:solidFill>
                <a:srgbClr val="0E5580"/>
              </a:solidFill>
            </a:endParaRPr>
          </a:p>
        </p:txBody>
      </p:sp>
      <p:sp>
        <p:nvSpPr>
          <p:cNvPr id="13" name="TextBox 12"/>
          <p:cNvSpPr txBox="1"/>
          <p:nvPr/>
        </p:nvSpPr>
        <p:spPr bwMode="gray">
          <a:xfrm>
            <a:off x="555812" y="1310049"/>
            <a:ext cx="7100047" cy="5216257"/>
          </a:xfrm>
          <a:prstGeom prst="rect">
            <a:avLst/>
          </a:prstGeom>
        </p:spPr>
        <p:txBody>
          <a:bodyPr vert="horz" wrap="square" lIns="91440" tIns="45720" rIns="91440" bIns="45720" rtlCol="0" anchor="ctr">
            <a:noAutofit/>
          </a:bodyPr>
          <a:lstStyle/>
          <a:p>
            <a:endParaRPr lang="en-IN" sz="2000" dirty="0" smtClean="0"/>
          </a:p>
        </p:txBody>
      </p:sp>
      <p:pic>
        <p:nvPicPr>
          <p:cNvPr id="3" name="Content Placeholder 2"/>
          <p:cNvPicPr>
            <a:picLocks noGrp="1" noChangeAspect="1"/>
          </p:cNvPicPr>
          <p:nvPr>
            <p:ph idx="1"/>
          </p:nvPr>
        </p:nvPicPr>
        <p:blipFill>
          <a:blip r:embed="rId3"/>
          <a:stretch>
            <a:fillRect/>
          </a:stretch>
        </p:blipFill>
        <p:spPr>
          <a:xfrm>
            <a:off x="555813" y="1599406"/>
            <a:ext cx="5387788" cy="4451770"/>
          </a:xfrm>
          <a:prstGeom prst="rect">
            <a:avLst/>
          </a:prstGeom>
          <a:ln>
            <a:noFill/>
          </a:ln>
          <a:effectLst>
            <a:softEdge rad="112500"/>
          </a:effectLst>
        </p:spPr>
      </p:pic>
      <p:sp>
        <p:nvSpPr>
          <p:cNvPr id="4" name="TextBox 3"/>
          <p:cNvSpPr txBox="1"/>
          <p:nvPr/>
        </p:nvSpPr>
        <p:spPr bwMode="gray">
          <a:xfrm>
            <a:off x="6069106" y="1310049"/>
            <a:ext cx="5692588" cy="5144539"/>
          </a:xfrm>
          <a:prstGeom prst="rect">
            <a:avLst/>
          </a:prstGeom>
        </p:spPr>
        <p:txBody>
          <a:bodyPr vert="horz" wrap="square" lIns="91440" tIns="45720" rIns="91440" bIns="45720" rtlCol="0" anchor="ctr">
            <a:noAutofit/>
          </a:bodyPr>
          <a:lstStyle/>
          <a:p>
            <a:endParaRPr lang="en-IN" sz="2000" dirty="0" smtClean="0"/>
          </a:p>
        </p:txBody>
      </p:sp>
      <p:sp>
        <p:nvSpPr>
          <p:cNvPr id="6" name="TextBox 5"/>
          <p:cNvSpPr txBox="1"/>
          <p:nvPr/>
        </p:nvSpPr>
        <p:spPr bwMode="gray">
          <a:xfrm>
            <a:off x="6176682" y="1729041"/>
            <a:ext cx="5127812" cy="3738282"/>
          </a:xfrm>
          <a:prstGeom prst="rect">
            <a:avLst/>
          </a:prstGeom>
        </p:spPr>
        <p:txBody>
          <a:bodyPr vert="horz" wrap="square" lIns="91440" tIns="45720" rIns="91440" bIns="45720" rtlCol="0" anchor="ctr">
            <a:noAutofit/>
          </a:bodyPr>
          <a:lstStyle/>
          <a:p>
            <a:endParaRPr lang="en-IN" sz="2000" dirty="0" smtClean="0"/>
          </a:p>
        </p:txBody>
      </p:sp>
      <p:sp>
        <p:nvSpPr>
          <p:cNvPr id="8" name="TextBox 7"/>
          <p:cNvSpPr txBox="1"/>
          <p:nvPr/>
        </p:nvSpPr>
        <p:spPr bwMode="gray">
          <a:xfrm>
            <a:off x="6185647" y="1279687"/>
            <a:ext cx="5459506" cy="5276980"/>
          </a:xfrm>
          <a:prstGeom prst="rect">
            <a:avLst/>
          </a:prstGeom>
        </p:spPr>
        <p:txBody>
          <a:bodyPr vert="horz" wrap="square" lIns="91440" tIns="45720" rIns="91440" bIns="45720" rtlCol="0" anchor="ctr">
            <a:noAutofit/>
          </a:bodyPr>
          <a:lstStyle/>
          <a:p>
            <a:pPr>
              <a:lnSpc>
                <a:spcPct val="150000"/>
              </a:lnSpc>
            </a:pPr>
            <a:endParaRPr lang="en-IN" sz="1600" b="1" dirty="0" smtClean="0"/>
          </a:p>
          <a:p>
            <a:pPr>
              <a:lnSpc>
                <a:spcPct val="150000"/>
              </a:lnSpc>
            </a:pPr>
            <a:endParaRPr lang="en-IN" sz="1600" b="1" dirty="0" smtClean="0"/>
          </a:p>
          <a:p>
            <a:pPr>
              <a:lnSpc>
                <a:spcPct val="150000"/>
              </a:lnSpc>
            </a:pPr>
            <a:r>
              <a:rPr lang="en-IN" sz="1600" b="1" dirty="0" smtClean="0"/>
              <a:t>Business </a:t>
            </a:r>
            <a:r>
              <a:rPr lang="en-IN" sz="1600" b="1" dirty="0"/>
              <a:t>Intelligence (BI) </a:t>
            </a:r>
            <a:r>
              <a:rPr lang="en-IN" sz="1600" dirty="0"/>
              <a:t>–</a:t>
            </a:r>
          </a:p>
          <a:p>
            <a:pPr>
              <a:lnSpc>
                <a:spcPct val="150000"/>
              </a:lnSpc>
            </a:pPr>
            <a:r>
              <a:rPr lang="en-IN" sz="1400" dirty="0"/>
              <a:t>Skills, technologies, applications and practices to acquire a better understanding of the commercial context of your </a:t>
            </a:r>
            <a:r>
              <a:rPr lang="en-IN" sz="1400" dirty="0" smtClean="0"/>
              <a:t>business</a:t>
            </a:r>
            <a:endParaRPr lang="en-IN" sz="1400" b="1" dirty="0"/>
          </a:p>
          <a:p>
            <a:pPr>
              <a:lnSpc>
                <a:spcPct val="150000"/>
              </a:lnSpc>
            </a:pPr>
            <a:endParaRPr lang="en-IN" sz="1600" b="1" dirty="0" smtClean="0"/>
          </a:p>
          <a:p>
            <a:pPr>
              <a:lnSpc>
                <a:spcPct val="150000"/>
              </a:lnSpc>
            </a:pPr>
            <a:r>
              <a:rPr lang="en-IN" sz="1600" b="1" dirty="0" smtClean="0"/>
              <a:t>Data Warehousing </a:t>
            </a:r>
            <a:r>
              <a:rPr lang="en-IN" sz="1600" dirty="0" smtClean="0"/>
              <a:t>is –</a:t>
            </a:r>
          </a:p>
          <a:p>
            <a:pPr marL="342900" indent="-342900">
              <a:lnSpc>
                <a:spcPct val="150000"/>
              </a:lnSpc>
              <a:buFont typeface="Arial" panose="020B0604020202020204" pitchFamily="34" charset="0"/>
              <a:buChar char="•"/>
            </a:pPr>
            <a:r>
              <a:rPr lang="en-IN" sz="1400" dirty="0" smtClean="0"/>
              <a:t>Database designed to support BI</a:t>
            </a:r>
          </a:p>
          <a:p>
            <a:pPr marL="342900" indent="-342900">
              <a:lnSpc>
                <a:spcPct val="150000"/>
              </a:lnSpc>
              <a:buFont typeface="Arial" panose="020B0604020202020204" pitchFamily="34" charset="0"/>
              <a:buChar char="•"/>
            </a:pPr>
            <a:r>
              <a:rPr lang="en-IN" sz="1400" b="1" dirty="0" smtClean="0"/>
              <a:t>Subject-oriented</a:t>
            </a:r>
          </a:p>
          <a:p>
            <a:pPr marL="342900" indent="-342900">
              <a:lnSpc>
                <a:spcPct val="150000"/>
              </a:lnSpc>
              <a:buFont typeface="Arial" panose="020B0604020202020204" pitchFamily="34" charset="0"/>
              <a:buChar char="•"/>
            </a:pPr>
            <a:r>
              <a:rPr lang="en-IN" sz="1400" b="1" dirty="0" smtClean="0"/>
              <a:t>Integrated</a:t>
            </a:r>
          </a:p>
          <a:p>
            <a:pPr marL="342900" indent="-342900">
              <a:lnSpc>
                <a:spcPct val="150000"/>
              </a:lnSpc>
              <a:buFont typeface="Arial" panose="020B0604020202020204" pitchFamily="34" charset="0"/>
              <a:buChar char="•"/>
            </a:pPr>
            <a:r>
              <a:rPr lang="en-IN" sz="1400" b="1" dirty="0" smtClean="0"/>
              <a:t>Time-variant</a:t>
            </a:r>
          </a:p>
          <a:p>
            <a:pPr marL="342900" indent="-342900">
              <a:lnSpc>
                <a:spcPct val="150000"/>
              </a:lnSpc>
              <a:buFont typeface="Arial" panose="020B0604020202020204" pitchFamily="34" charset="0"/>
              <a:buChar char="•"/>
            </a:pPr>
            <a:r>
              <a:rPr lang="en-IN" sz="1400" b="1" dirty="0" smtClean="0"/>
              <a:t>Non-volatile</a:t>
            </a:r>
            <a:endParaRPr lang="en-IN" sz="1400" dirty="0"/>
          </a:p>
          <a:p>
            <a:pPr marL="342900" indent="-342900">
              <a:lnSpc>
                <a:spcPct val="150000"/>
              </a:lnSpc>
              <a:buFont typeface="Arial" panose="020B0604020202020204" pitchFamily="34" charset="0"/>
              <a:buChar char="•"/>
            </a:pPr>
            <a:r>
              <a:rPr lang="en-IN" sz="1400" dirty="0" smtClean="0"/>
              <a:t>Outcome: Homogeneous data that can be easily manipulated</a:t>
            </a:r>
          </a:p>
          <a:p>
            <a:pPr marL="342900" indent="-342900">
              <a:lnSpc>
                <a:spcPct val="150000"/>
              </a:lnSpc>
              <a:buFont typeface="Arial" panose="020B0604020202020204" pitchFamily="34" charset="0"/>
              <a:buChar char="•"/>
            </a:pPr>
            <a:r>
              <a:rPr lang="en-IN" sz="1400" dirty="0" smtClean="0"/>
              <a:t>Common accesses : queries, analysis and reporting</a:t>
            </a:r>
          </a:p>
          <a:p>
            <a:pPr>
              <a:lnSpc>
                <a:spcPct val="150000"/>
              </a:lnSpc>
            </a:pPr>
            <a:endParaRPr lang="en-IN" sz="1600" dirty="0"/>
          </a:p>
          <a:p>
            <a:endParaRPr lang="en-IN" sz="2000" dirty="0" smtClean="0"/>
          </a:p>
        </p:txBody>
      </p:sp>
    </p:spTree>
    <p:extLst>
      <p:ext uri="{BB962C8B-B14F-4D97-AF65-F5344CB8AC3E}">
        <p14:creationId xmlns:p14="http://schemas.microsoft.com/office/powerpoint/2010/main" val="9160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18540" y="3508431"/>
            <a:ext cx="7649695" cy="3248025"/>
          </a:xfrm>
          <a:prstGeom prst="rect">
            <a:avLst/>
          </a:prstGeom>
        </p:spPr>
      </p:pic>
      <p:sp>
        <p:nvSpPr>
          <p:cNvPr id="5" name="Title 4"/>
          <p:cNvSpPr>
            <a:spLocks noGrp="1"/>
          </p:cNvSpPr>
          <p:nvPr>
            <p:ph type="title"/>
          </p:nvPr>
        </p:nvSpPr>
        <p:spPr/>
        <p:txBody>
          <a:bodyPr/>
          <a:lstStyle/>
          <a:p>
            <a:r>
              <a:rPr lang="en-IN" dirty="0" smtClean="0"/>
              <a:t>ORIGINS OF OLTP AND OLAP</a:t>
            </a:r>
            <a:endParaRPr lang="en-IN" dirty="0"/>
          </a:p>
        </p:txBody>
      </p:sp>
      <p:pic>
        <p:nvPicPr>
          <p:cNvPr id="8" name="Content Placeholder 7"/>
          <p:cNvPicPr>
            <a:picLocks noGrp="1" noChangeAspect="1"/>
          </p:cNvPicPr>
          <p:nvPr>
            <p:ph idx="1"/>
          </p:nvPr>
        </p:nvPicPr>
        <p:blipFill>
          <a:blip r:embed="rId3"/>
          <a:stretch>
            <a:fillRect/>
          </a:stretch>
        </p:blipFill>
        <p:spPr>
          <a:xfrm>
            <a:off x="6453052" y="1249326"/>
            <a:ext cx="5326572" cy="4156392"/>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27</a:t>
            </a:fld>
            <a:endParaRPr lang="en-US" dirty="0">
              <a:solidFill>
                <a:srgbClr val="0E5580"/>
              </a:solidFill>
            </a:endParaRPr>
          </a:p>
        </p:txBody>
      </p:sp>
      <p:pic>
        <p:nvPicPr>
          <p:cNvPr id="10" name="Picture 9"/>
          <p:cNvPicPr>
            <a:picLocks noChangeAspect="1"/>
          </p:cNvPicPr>
          <p:nvPr/>
        </p:nvPicPr>
        <p:blipFill>
          <a:blip r:embed="rId4"/>
          <a:stretch>
            <a:fillRect/>
          </a:stretch>
        </p:blipFill>
        <p:spPr>
          <a:xfrm>
            <a:off x="500622" y="1249327"/>
            <a:ext cx="5819496" cy="2892368"/>
          </a:xfrm>
          <a:prstGeom prst="rect">
            <a:avLst/>
          </a:prstGeom>
        </p:spPr>
      </p:pic>
    </p:spTree>
    <p:extLst>
      <p:ext uri="{BB962C8B-B14F-4D97-AF65-F5344CB8AC3E}">
        <p14:creationId xmlns:p14="http://schemas.microsoft.com/office/powerpoint/2010/main" val="2961507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OLTP &amp; OLAP</a:t>
            </a:r>
            <a:endParaRPr lang="en-IN" dirty="0"/>
          </a:p>
        </p:txBody>
      </p:sp>
      <p:pic>
        <p:nvPicPr>
          <p:cNvPr id="11" name="Content Placeholder 10"/>
          <p:cNvPicPr>
            <a:picLocks noGrp="1" noChangeAspect="1"/>
          </p:cNvPicPr>
          <p:nvPr>
            <p:ph sz="half" idx="1"/>
          </p:nvPr>
        </p:nvPicPr>
        <p:blipFill>
          <a:blip r:embed="rId2"/>
          <a:stretch>
            <a:fillRect/>
          </a:stretch>
        </p:blipFill>
        <p:spPr>
          <a:xfrm>
            <a:off x="768542" y="1249325"/>
            <a:ext cx="4897152" cy="5312839"/>
          </a:xfrm>
          <a:prstGeom prst="rect">
            <a:avLst/>
          </a:prstGeom>
          <a:ln>
            <a:solidFill>
              <a:schemeClr val="tx2"/>
            </a:solidFill>
          </a:ln>
        </p:spPr>
      </p:pic>
      <p:pic>
        <p:nvPicPr>
          <p:cNvPr id="12" name="Content Placeholder 11"/>
          <p:cNvPicPr>
            <a:picLocks noGrp="1" noChangeAspect="1"/>
          </p:cNvPicPr>
          <p:nvPr>
            <p:ph sz="half" idx="2"/>
          </p:nvPr>
        </p:nvPicPr>
        <p:blipFill>
          <a:blip r:embed="rId3"/>
          <a:stretch>
            <a:fillRect/>
          </a:stretch>
        </p:blipFill>
        <p:spPr>
          <a:xfrm>
            <a:off x="6311153" y="1249325"/>
            <a:ext cx="5082988" cy="5172127"/>
          </a:xfrm>
          <a:prstGeom prst="rect">
            <a:avLst/>
          </a:prstGeom>
          <a:ln>
            <a:solidFill>
              <a:schemeClr val="tx2"/>
            </a:solidFill>
          </a:ln>
        </p:spPr>
      </p:pic>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28</a:t>
            </a:fld>
            <a:endParaRPr lang="en-US" dirty="0">
              <a:solidFill>
                <a:srgbClr val="0E5580"/>
              </a:solidFill>
            </a:endParaRPr>
          </a:p>
        </p:txBody>
      </p:sp>
    </p:spTree>
    <p:extLst>
      <p:ext uri="{BB962C8B-B14F-4D97-AF65-F5344CB8AC3E}">
        <p14:creationId xmlns:p14="http://schemas.microsoft.com/office/powerpoint/2010/main" val="921593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OLTP &amp; OLAP</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29</a:t>
            </a:fld>
            <a:endParaRPr lang="en-US" dirty="0">
              <a:solidFill>
                <a:srgbClr val="0E5580"/>
              </a:solidFill>
            </a:endParaRPr>
          </a:p>
        </p:txBody>
      </p:sp>
      <p:pic>
        <p:nvPicPr>
          <p:cNvPr id="6" name="Picture 5"/>
          <p:cNvPicPr>
            <a:picLocks noChangeAspect="1"/>
          </p:cNvPicPr>
          <p:nvPr/>
        </p:nvPicPr>
        <p:blipFill>
          <a:blip r:embed="rId2"/>
          <a:stretch>
            <a:fillRect/>
          </a:stretch>
        </p:blipFill>
        <p:spPr>
          <a:xfrm>
            <a:off x="6373905" y="1326930"/>
            <a:ext cx="4966447" cy="5333845"/>
          </a:xfrm>
          <a:prstGeom prst="rect">
            <a:avLst/>
          </a:prstGeom>
        </p:spPr>
      </p:pic>
      <p:pic>
        <p:nvPicPr>
          <p:cNvPr id="8" name="Picture 7"/>
          <p:cNvPicPr>
            <a:picLocks noChangeAspect="1"/>
          </p:cNvPicPr>
          <p:nvPr/>
        </p:nvPicPr>
        <p:blipFill>
          <a:blip r:embed="rId3"/>
          <a:stretch>
            <a:fillRect/>
          </a:stretch>
        </p:blipFill>
        <p:spPr>
          <a:xfrm>
            <a:off x="629984" y="1326930"/>
            <a:ext cx="4838487" cy="5333846"/>
          </a:xfrm>
          <a:prstGeom prst="rect">
            <a:avLst/>
          </a:prstGeom>
        </p:spPr>
      </p:pic>
    </p:spTree>
    <p:extLst>
      <p:ext uri="{BB962C8B-B14F-4D97-AF65-F5344CB8AC3E}">
        <p14:creationId xmlns:p14="http://schemas.microsoft.com/office/powerpoint/2010/main" val="231444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data?</a:t>
            </a:r>
            <a:endParaRPr lang="en-IN" dirty="0"/>
          </a:p>
        </p:txBody>
      </p:sp>
      <p:sp>
        <p:nvSpPr>
          <p:cNvPr id="3" name="Content Placeholder 2"/>
          <p:cNvSpPr>
            <a:spLocks noGrp="1"/>
          </p:cNvSpPr>
          <p:nvPr>
            <p:ph idx="1"/>
          </p:nvPr>
        </p:nvSpPr>
        <p:spPr>
          <a:xfrm>
            <a:off x="629984" y="1596788"/>
            <a:ext cx="11011552" cy="4379997"/>
          </a:xfrm>
        </p:spPr>
        <p:txBody>
          <a:bodyPr>
            <a:normAutofit/>
          </a:bodyPr>
          <a:lstStyle/>
          <a:p>
            <a:pPr>
              <a:buFont typeface="Wingdings" panose="05000000000000000000" pitchFamily="2" charset="2"/>
              <a:buChar char="§"/>
            </a:pPr>
            <a:r>
              <a:rPr lang="en-IN" dirty="0" smtClean="0"/>
              <a:t>Anything we know about something and can put to </a:t>
            </a:r>
            <a:r>
              <a:rPr lang="en-IN" b="1" dirty="0" smtClean="0"/>
              <a:t>use</a:t>
            </a:r>
            <a:r>
              <a:rPr lang="en-IN" dirty="0" smtClean="0"/>
              <a:t> to glean more about it</a:t>
            </a:r>
          </a:p>
          <a:p>
            <a:pPr>
              <a:buFont typeface="Wingdings" panose="05000000000000000000" pitchFamily="2" charset="2"/>
              <a:buChar char="§"/>
            </a:pPr>
            <a:r>
              <a:rPr lang="en-IN" i="1" dirty="0">
                <a:hlinkClick r:id="rId3"/>
              </a:rPr>
              <a:t>Qualitative data</a:t>
            </a:r>
            <a:r>
              <a:rPr lang="en-IN" dirty="0"/>
              <a:t> </a:t>
            </a:r>
            <a:endParaRPr lang="en-IN" dirty="0" smtClean="0"/>
          </a:p>
          <a:p>
            <a:pPr>
              <a:buFont typeface="Wingdings" panose="05000000000000000000" pitchFamily="2" charset="2"/>
              <a:buChar char="§"/>
            </a:pPr>
            <a:r>
              <a:rPr lang="en-IN" i="1" dirty="0" smtClean="0">
                <a:hlinkClick r:id="rId4"/>
              </a:rPr>
              <a:t>Quantitative </a:t>
            </a:r>
            <a:r>
              <a:rPr lang="en-IN" i="1" dirty="0">
                <a:hlinkClick r:id="rId4"/>
              </a:rPr>
              <a:t>data</a:t>
            </a:r>
            <a:r>
              <a:rPr lang="en-IN" dirty="0"/>
              <a:t> </a:t>
            </a:r>
            <a:endParaRPr lang="en-IN" dirty="0" smtClean="0"/>
          </a:p>
          <a:p>
            <a:pPr>
              <a:buFont typeface="Wingdings" panose="05000000000000000000" pitchFamily="2" charset="2"/>
              <a:buChar char="§"/>
            </a:pPr>
            <a:r>
              <a:rPr lang="en-IN" i="1" dirty="0" smtClean="0">
                <a:hlinkClick r:id="rId5"/>
              </a:rPr>
              <a:t>Categorical </a:t>
            </a:r>
            <a:r>
              <a:rPr lang="en-IN" i="1" dirty="0">
                <a:hlinkClick r:id="rId5"/>
              </a:rPr>
              <a:t>data</a:t>
            </a:r>
            <a:r>
              <a:rPr lang="en-IN" dirty="0"/>
              <a:t> </a:t>
            </a:r>
            <a:endParaRPr lang="en-IN" dirty="0" smtClean="0"/>
          </a:p>
          <a:p>
            <a:pPr>
              <a:buFont typeface="Wingdings" panose="05000000000000000000" pitchFamily="2" charset="2"/>
              <a:buChar char="§"/>
            </a:pPr>
            <a:r>
              <a:rPr lang="en-IN" i="1" dirty="0" smtClean="0">
                <a:hlinkClick r:id="rId6"/>
              </a:rPr>
              <a:t>Discrete </a:t>
            </a:r>
            <a:r>
              <a:rPr lang="en-IN" i="1" dirty="0">
                <a:hlinkClick r:id="rId6"/>
              </a:rPr>
              <a:t>data</a:t>
            </a:r>
            <a:r>
              <a:rPr lang="en-IN" dirty="0"/>
              <a:t> </a:t>
            </a:r>
            <a:endParaRPr lang="en-IN" dirty="0" smtClean="0"/>
          </a:p>
          <a:p>
            <a:pPr marL="0" indent="0">
              <a:buNone/>
            </a:pPr>
            <a:endParaRPr lang="en-IN" sz="18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graphicFrame>
        <p:nvGraphicFramePr>
          <p:cNvPr id="6" name="Diagram 5"/>
          <p:cNvGraphicFramePr/>
          <p:nvPr>
            <p:extLst>
              <p:ext uri="{D42A27DB-BD31-4B8C-83A1-F6EECF244321}">
                <p14:modId xmlns:p14="http://schemas.microsoft.com/office/powerpoint/2010/main" val="984260406"/>
              </p:ext>
            </p:extLst>
          </p:nvPr>
        </p:nvGraphicFramePr>
        <p:xfrm>
          <a:off x="528357" y="3631474"/>
          <a:ext cx="4464594" cy="33623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71238" y="2180872"/>
            <a:ext cx="3971925" cy="4143375"/>
          </a:xfrm>
          <a:prstGeom prst="rect">
            <a:avLst/>
          </a:prstGeom>
        </p:spPr>
      </p:pic>
    </p:spTree>
    <p:extLst>
      <p:ext uri="{BB962C8B-B14F-4D97-AF65-F5344CB8AC3E}">
        <p14:creationId xmlns:p14="http://schemas.microsoft.com/office/powerpoint/2010/main" val="29707560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OLTP &amp; OLAP</a:t>
            </a:r>
            <a:endParaRPr lang="en-IN" dirty="0"/>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0E5580"/>
                </a:solidFill>
              </a:rPr>
              <a:pPr/>
              <a:t>30</a:t>
            </a:fld>
            <a:endParaRPr lang="en-US" dirty="0">
              <a:solidFill>
                <a:srgbClr val="0E5580"/>
              </a:solidFill>
            </a:endParaRPr>
          </a:p>
        </p:txBody>
      </p:sp>
      <p:pic>
        <p:nvPicPr>
          <p:cNvPr id="7" name="Picture 6"/>
          <p:cNvPicPr>
            <a:picLocks noChangeAspect="1"/>
          </p:cNvPicPr>
          <p:nvPr/>
        </p:nvPicPr>
        <p:blipFill>
          <a:blip r:embed="rId2"/>
          <a:stretch>
            <a:fillRect/>
          </a:stretch>
        </p:blipFill>
        <p:spPr>
          <a:xfrm>
            <a:off x="544045" y="1169614"/>
            <a:ext cx="10646694" cy="5571846"/>
          </a:xfrm>
          <a:prstGeom prst="rect">
            <a:avLst/>
          </a:prstGeom>
        </p:spPr>
      </p:pic>
    </p:spTree>
    <p:extLst>
      <p:ext uri="{BB962C8B-B14F-4D97-AF65-F5344CB8AC3E}">
        <p14:creationId xmlns:p14="http://schemas.microsoft.com/office/powerpoint/2010/main" val="21278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2166" y="514318"/>
            <a:ext cx="9785683" cy="706964"/>
          </a:xfrm>
        </p:spPr>
        <p:txBody>
          <a:bodyPr/>
          <a:lstStyle/>
          <a:p>
            <a:r>
              <a:rPr lang="en-IN" dirty="0" smtClean="0"/>
              <a:t>Typical Data Warehousing Architecture</a:t>
            </a:r>
            <a:endParaRPr lang="en-IN" dirty="0"/>
          </a:p>
        </p:txBody>
      </p:sp>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31</a:t>
            </a:fld>
            <a:endParaRPr lang="en-US" dirty="0">
              <a:solidFill>
                <a:srgbClr val="0E5580"/>
              </a:solidFill>
            </a:endParaRPr>
          </a:p>
        </p:txBody>
      </p:sp>
      <p:sp>
        <p:nvSpPr>
          <p:cNvPr id="6" name="Can 5"/>
          <p:cNvSpPr/>
          <p:nvPr/>
        </p:nvSpPr>
        <p:spPr>
          <a:xfrm>
            <a:off x="1030404" y="2132878"/>
            <a:ext cx="784748" cy="696036"/>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CRM</a:t>
            </a:r>
            <a:endParaRPr lang="en-IN" dirty="0"/>
          </a:p>
        </p:txBody>
      </p:sp>
      <p:sp>
        <p:nvSpPr>
          <p:cNvPr id="10" name="Can 9"/>
          <p:cNvSpPr/>
          <p:nvPr/>
        </p:nvSpPr>
        <p:spPr>
          <a:xfrm>
            <a:off x="1030404" y="3395157"/>
            <a:ext cx="784748" cy="68238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ERP</a:t>
            </a:r>
            <a:endParaRPr lang="en-IN" dirty="0"/>
          </a:p>
        </p:txBody>
      </p:sp>
      <p:sp>
        <p:nvSpPr>
          <p:cNvPr id="11" name="Can 10"/>
          <p:cNvSpPr/>
          <p:nvPr/>
        </p:nvSpPr>
        <p:spPr>
          <a:xfrm>
            <a:off x="5373728" y="1578439"/>
            <a:ext cx="809768" cy="682388"/>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MDM</a:t>
            </a:r>
            <a:endParaRPr lang="en-IN" dirty="0"/>
          </a:p>
        </p:txBody>
      </p:sp>
      <p:sp>
        <p:nvSpPr>
          <p:cNvPr id="12" name="Flowchart: Document 11"/>
          <p:cNvSpPr/>
          <p:nvPr/>
        </p:nvSpPr>
        <p:spPr>
          <a:xfrm>
            <a:off x="1030404" y="4599294"/>
            <a:ext cx="1091820" cy="586854"/>
          </a:xfrm>
          <a:prstGeom prst="flowChartDocumen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Flat files</a:t>
            </a:r>
            <a:endParaRPr lang="en-IN" dirty="0"/>
          </a:p>
        </p:txBody>
      </p:sp>
      <p:sp>
        <p:nvSpPr>
          <p:cNvPr id="14" name="Flowchart: Document 13"/>
          <p:cNvSpPr/>
          <p:nvPr/>
        </p:nvSpPr>
        <p:spPr>
          <a:xfrm>
            <a:off x="9369986" y="3401767"/>
            <a:ext cx="1348854" cy="577946"/>
          </a:xfrm>
          <a:prstGeom prst="flowChartDocumen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Mining</a:t>
            </a:r>
            <a:endParaRPr lang="en-IN" dirty="0"/>
          </a:p>
        </p:txBody>
      </p:sp>
      <p:sp>
        <p:nvSpPr>
          <p:cNvPr id="15" name="Flowchart: Document 14"/>
          <p:cNvSpPr/>
          <p:nvPr/>
        </p:nvSpPr>
        <p:spPr>
          <a:xfrm>
            <a:off x="9369986" y="2419128"/>
            <a:ext cx="1348854" cy="566385"/>
          </a:xfrm>
          <a:prstGeom prst="flowChartDocumen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smtClean="0"/>
          </a:p>
          <a:p>
            <a:pPr algn="ctr"/>
            <a:r>
              <a:rPr lang="en-IN" dirty="0" smtClean="0"/>
              <a:t>Reporting</a:t>
            </a:r>
          </a:p>
          <a:p>
            <a:pPr algn="ctr"/>
            <a:endParaRPr lang="en-IN" dirty="0"/>
          </a:p>
        </p:txBody>
      </p:sp>
      <p:sp>
        <p:nvSpPr>
          <p:cNvPr id="16" name="Flowchart: Document 15"/>
          <p:cNvSpPr/>
          <p:nvPr/>
        </p:nvSpPr>
        <p:spPr>
          <a:xfrm>
            <a:off x="9369986" y="4384405"/>
            <a:ext cx="1348854" cy="644578"/>
          </a:xfrm>
          <a:prstGeom prst="flowChartDocumen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Analytics</a:t>
            </a:r>
            <a:endParaRPr lang="en-IN" dirty="0"/>
          </a:p>
        </p:txBody>
      </p:sp>
      <p:sp>
        <p:nvSpPr>
          <p:cNvPr id="18" name="Can 17"/>
          <p:cNvSpPr/>
          <p:nvPr/>
        </p:nvSpPr>
        <p:spPr>
          <a:xfrm>
            <a:off x="5103123" y="2942717"/>
            <a:ext cx="3179928" cy="218364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an 18"/>
          <p:cNvSpPr/>
          <p:nvPr/>
        </p:nvSpPr>
        <p:spPr>
          <a:xfrm>
            <a:off x="5239674" y="3787301"/>
            <a:ext cx="1375010" cy="94483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smtClean="0"/>
          </a:p>
          <a:p>
            <a:pPr algn="ctr"/>
            <a:r>
              <a:rPr lang="en-IN" sz="1400" dirty="0" smtClean="0"/>
              <a:t>Cleansed data</a:t>
            </a:r>
          </a:p>
          <a:p>
            <a:pPr algn="ctr"/>
            <a:endParaRPr lang="en-IN" dirty="0"/>
          </a:p>
        </p:txBody>
      </p:sp>
      <p:sp>
        <p:nvSpPr>
          <p:cNvPr id="20" name="Can 19"/>
          <p:cNvSpPr/>
          <p:nvPr/>
        </p:nvSpPr>
        <p:spPr>
          <a:xfrm>
            <a:off x="6751235" y="3954716"/>
            <a:ext cx="1229437" cy="750624"/>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Summary data</a:t>
            </a:r>
            <a:endParaRPr lang="en-IN" sz="1200" dirty="0"/>
          </a:p>
        </p:txBody>
      </p:sp>
      <p:cxnSp>
        <p:nvCxnSpPr>
          <p:cNvPr id="22" name="Straight Arrow Connector 21"/>
          <p:cNvCxnSpPr>
            <a:stCxn id="6" idx="4"/>
          </p:cNvCxnSpPr>
          <p:nvPr/>
        </p:nvCxnSpPr>
        <p:spPr>
          <a:xfrm>
            <a:off x="1815152" y="2480896"/>
            <a:ext cx="1395062" cy="121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2" idx="1"/>
          </p:cNvCxnSpPr>
          <p:nvPr/>
        </p:nvCxnSpPr>
        <p:spPr>
          <a:xfrm>
            <a:off x="1815152" y="3900643"/>
            <a:ext cx="1395062" cy="97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3"/>
          </p:cNvCxnSpPr>
          <p:nvPr/>
        </p:nvCxnSpPr>
        <p:spPr>
          <a:xfrm flipV="1">
            <a:off x="2122224" y="4330028"/>
            <a:ext cx="1087990" cy="56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Flowchart: Process 31"/>
          <p:cNvSpPr/>
          <p:nvPr/>
        </p:nvSpPr>
        <p:spPr>
          <a:xfrm>
            <a:off x="3210214" y="2981081"/>
            <a:ext cx="1236280" cy="2033906"/>
          </a:xfrm>
          <a:prstGeom prst="flowChartProcess">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ETL</a:t>
            </a:r>
          </a:p>
          <a:p>
            <a:pPr algn="ctr"/>
            <a:r>
              <a:rPr lang="en-IN" dirty="0" smtClean="0"/>
              <a:t>(Extract, Transform, Load)</a:t>
            </a:r>
            <a:endParaRPr lang="en-IN" dirty="0"/>
          </a:p>
        </p:txBody>
      </p:sp>
      <p:cxnSp>
        <p:nvCxnSpPr>
          <p:cNvPr id="42" name="Straight Arrow Connector 41"/>
          <p:cNvCxnSpPr/>
          <p:nvPr/>
        </p:nvCxnSpPr>
        <p:spPr>
          <a:xfrm>
            <a:off x="4446494" y="4077545"/>
            <a:ext cx="656629" cy="2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8283051" y="2559800"/>
            <a:ext cx="1086935" cy="1332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16" idx="1"/>
          </p:cNvCxnSpPr>
          <p:nvPr/>
        </p:nvCxnSpPr>
        <p:spPr>
          <a:xfrm>
            <a:off x="8278633" y="4220109"/>
            <a:ext cx="1091353" cy="486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8" idx="4"/>
            <a:endCxn id="14" idx="1"/>
          </p:cNvCxnSpPr>
          <p:nvPr/>
        </p:nvCxnSpPr>
        <p:spPr>
          <a:xfrm flipV="1">
            <a:off x="8283051" y="3690740"/>
            <a:ext cx="1086935" cy="343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11" idx="3"/>
          </p:cNvCxnSpPr>
          <p:nvPr/>
        </p:nvCxnSpPr>
        <p:spPr>
          <a:xfrm>
            <a:off x="5778612" y="2260827"/>
            <a:ext cx="0" cy="72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bwMode="gray">
          <a:xfrm>
            <a:off x="612166" y="5493981"/>
            <a:ext cx="1900517" cy="493059"/>
          </a:xfrm>
          <a:prstGeom prst="rect">
            <a:avLst/>
          </a:prstGeom>
        </p:spPr>
        <p:txBody>
          <a:bodyPr vert="horz" wrap="square" lIns="91440" tIns="45720" rIns="91440" bIns="45720" rtlCol="0" anchor="ctr">
            <a:noAutofit/>
          </a:bodyPr>
          <a:lstStyle/>
          <a:p>
            <a:r>
              <a:rPr lang="en-IN" sz="1050" b="1" dirty="0" smtClean="0"/>
              <a:t>Operational data, different disparate sources</a:t>
            </a:r>
          </a:p>
        </p:txBody>
      </p:sp>
      <p:sp>
        <p:nvSpPr>
          <p:cNvPr id="57" name="TextBox 56"/>
          <p:cNvSpPr txBox="1"/>
          <p:nvPr/>
        </p:nvSpPr>
        <p:spPr bwMode="gray">
          <a:xfrm>
            <a:off x="6614684" y="1632243"/>
            <a:ext cx="1068069" cy="423303"/>
          </a:xfrm>
          <a:prstGeom prst="rect">
            <a:avLst/>
          </a:prstGeom>
        </p:spPr>
        <p:txBody>
          <a:bodyPr vert="horz" wrap="square" lIns="91440" tIns="45720" rIns="91440" bIns="45720" rtlCol="0" anchor="ctr">
            <a:noAutofit/>
          </a:bodyPr>
          <a:lstStyle/>
          <a:p>
            <a:endParaRPr lang="en-IN" sz="2000" dirty="0" smtClean="0"/>
          </a:p>
        </p:txBody>
      </p:sp>
      <p:sp>
        <p:nvSpPr>
          <p:cNvPr id="58" name="TextBox 57"/>
          <p:cNvSpPr txBox="1"/>
          <p:nvPr/>
        </p:nvSpPr>
        <p:spPr bwMode="gray">
          <a:xfrm>
            <a:off x="4889613" y="1265731"/>
            <a:ext cx="2259105" cy="375867"/>
          </a:xfrm>
          <a:prstGeom prst="rect">
            <a:avLst/>
          </a:prstGeom>
        </p:spPr>
        <p:txBody>
          <a:bodyPr vert="horz" wrap="square" lIns="91440" tIns="45720" rIns="91440" bIns="45720" rtlCol="0" anchor="ctr">
            <a:noAutofit/>
          </a:bodyPr>
          <a:lstStyle/>
          <a:p>
            <a:r>
              <a:rPr lang="en-IN" sz="1200" b="1" dirty="0" smtClean="0"/>
              <a:t>Master Data Management</a:t>
            </a:r>
          </a:p>
        </p:txBody>
      </p:sp>
      <p:sp>
        <p:nvSpPr>
          <p:cNvPr id="59" name="TextBox 58"/>
          <p:cNvSpPr txBox="1"/>
          <p:nvPr/>
        </p:nvSpPr>
        <p:spPr bwMode="gray">
          <a:xfrm>
            <a:off x="5752114" y="5015588"/>
            <a:ext cx="3617872" cy="676770"/>
          </a:xfrm>
          <a:prstGeom prst="rect">
            <a:avLst/>
          </a:prstGeom>
        </p:spPr>
        <p:txBody>
          <a:bodyPr vert="horz" wrap="square" lIns="91440" tIns="45720" rIns="91440" bIns="45720" rtlCol="0" anchor="ctr">
            <a:noAutofit/>
          </a:bodyPr>
          <a:lstStyle/>
          <a:p>
            <a:r>
              <a:rPr lang="en-IN" sz="1200" b="1" dirty="0" smtClean="0"/>
              <a:t>Enterprise Data Warehouse</a:t>
            </a:r>
          </a:p>
        </p:txBody>
      </p:sp>
      <p:sp>
        <p:nvSpPr>
          <p:cNvPr id="4" name="TextBox 3"/>
          <p:cNvSpPr txBox="1"/>
          <p:nvPr/>
        </p:nvSpPr>
        <p:spPr bwMode="gray">
          <a:xfrm>
            <a:off x="3261510" y="5181731"/>
            <a:ext cx="1841613" cy="233083"/>
          </a:xfrm>
          <a:prstGeom prst="rect">
            <a:avLst/>
          </a:prstGeom>
        </p:spPr>
        <p:txBody>
          <a:bodyPr vert="horz" wrap="square" lIns="91440" tIns="45720" rIns="91440" bIns="45720" rtlCol="0" anchor="ctr">
            <a:noAutofit/>
          </a:bodyPr>
          <a:lstStyle/>
          <a:p>
            <a:r>
              <a:rPr lang="en-IN" sz="1200" b="1" dirty="0" smtClean="0"/>
              <a:t>Staging Area</a:t>
            </a:r>
          </a:p>
        </p:txBody>
      </p:sp>
      <p:sp>
        <p:nvSpPr>
          <p:cNvPr id="5" name="Can 4"/>
          <p:cNvSpPr/>
          <p:nvPr/>
        </p:nvSpPr>
        <p:spPr>
          <a:xfrm>
            <a:off x="5418324" y="5932579"/>
            <a:ext cx="401884" cy="403642"/>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Can 28"/>
          <p:cNvSpPr/>
          <p:nvPr/>
        </p:nvSpPr>
        <p:spPr>
          <a:xfrm>
            <a:off x="6413742" y="5932579"/>
            <a:ext cx="401884" cy="403642"/>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Can 29"/>
          <p:cNvSpPr/>
          <p:nvPr/>
        </p:nvSpPr>
        <p:spPr>
          <a:xfrm>
            <a:off x="7409160" y="5932579"/>
            <a:ext cx="401884" cy="403642"/>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endCxn id="5" idx="1"/>
          </p:cNvCxnSpPr>
          <p:nvPr/>
        </p:nvCxnSpPr>
        <p:spPr>
          <a:xfrm flipH="1">
            <a:off x="5619266" y="5126359"/>
            <a:ext cx="200942" cy="80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595486" y="5105717"/>
            <a:ext cx="0" cy="826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0" idx="1"/>
          </p:cNvCxnSpPr>
          <p:nvPr/>
        </p:nvCxnSpPr>
        <p:spPr>
          <a:xfrm>
            <a:off x="7352511" y="5105717"/>
            <a:ext cx="257591" cy="826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bwMode="gray">
          <a:xfrm>
            <a:off x="7867693" y="6074091"/>
            <a:ext cx="1163328" cy="258150"/>
          </a:xfrm>
          <a:prstGeom prst="rect">
            <a:avLst/>
          </a:prstGeom>
        </p:spPr>
        <p:txBody>
          <a:bodyPr vert="horz" wrap="square" lIns="91440" tIns="45720" rIns="91440" bIns="45720" rtlCol="0" anchor="ctr">
            <a:noAutofit/>
          </a:bodyPr>
          <a:lstStyle/>
          <a:p>
            <a:endParaRPr lang="en-IN" sz="1200" b="1" dirty="0" smtClean="0"/>
          </a:p>
          <a:p>
            <a:r>
              <a:rPr lang="en-IN" sz="1200" b="1" dirty="0" smtClean="0"/>
              <a:t>Data Marts</a:t>
            </a:r>
          </a:p>
          <a:p>
            <a:endParaRPr lang="en-IN" sz="2000" dirty="0" smtClean="0"/>
          </a:p>
        </p:txBody>
      </p:sp>
      <p:sp>
        <p:nvSpPr>
          <p:cNvPr id="49" name="TextBox 48"/>
          <p:cNvSpPr txBox="1"/>
          <p:nvPr/>
        </p:nvSpPr>
        <p:spPr bwMode="gray">
          <a:xfrm>
            <a:off x="9563600" y="5142172"/>
            <a:ext cx="1163328" cy="351809"/>
          </a:xfrm>
          <a:prstGeom prst="rect">
            <a:avLst/>
          </a:prstGeom>
        </p:spPr>
        <p:txBody>
          <a:bodyPr vert="horz" wrap="square" lIns="91440" tIns="45720" rIns="91440" bIns="45720" rtlCol="0" anchor="ctr">
            <a:noAutofit/>
          </a:bodyPr>
          <a:lstStyle/>
          <a:p>
            <a:endParaRPr lang="en-IN" sz="1200" b="1" dirty="0" smtClean="0"/>
          </a:p>
          <a:p>
            <a:r>
              <a:rPr lang="en-IN" sz="1200" b="1" dirty="0" smtClean="0"/>
              <a:t>Applications</a:t>
            </a:r>
          </a:p>
          <a:p>
            <a:endParaRPr lang="en-IN" sz="2000" dirty="0" smtClean="0"/>
          </a:p>
        </p:txBody>
      </p:sp>
      <p:sp>
        <p:nvSpPr>
          <p:cNvPr id="37" name="TextBox 36"/>
          <p:cNvSpPr txBox="1"/>
          <p:nvPr/>
        </p:nvSpPr>
        <p:spPr bwMode="gray">
          <a:xfrm>
            <a:off x="5239674" y="6336221"/>
            <a:ext cx="838397" cy="261803"/>
          </a:xfrm>
          <a:prstGeom prst="rect">
            <a:avLst/>
          </a:prstGeom>
        </p:spPr>
        <p:txBody>
          <a:bodyPr vert="horz" wrap="square" lIns="91440" tIns="45720" rIns="91440" bIns="45720" rtlCol="0" anchor="ctr">
            <a:noAutofit/>
          </a:bodyPr>
          <a:lstStyle/>
          <a:p>
            <a:r>
              <a:rPr lang="en-IN" sz="900" b="1" dirty="0" smtClean="0"/>
              <a:t>Purchasing</a:t>
            </a:r>
            <a:endParaRPr lang="en-IN" sz="800" b="1" dirty="0" smtClean="0"/>
          </a:p>
        </p:txBody>
      </p:sp>
      <p:sp>
        <p:nvSpPr>
          <p:cNvPr id="41" name="Rectangle 40"/>
          <p:cNvSpPr/>
          <p:nvPr/>
        </p:nvSpPr>
        <p:spPr>
          <a:xfrm>
            <a:off x="6378081" y="6362571"/>
            <a:ext cx="473206" cy="230832"/>
          </a:xfrm>
          <a:prstGeom prst="rect">
            <a:avLst/>
          </a:prstGeom>
        </p:spPr>
        <p:txBody>
          <a:bodyPr wrap="none">
            <a:spAutoFit/>
          </a:bodyPr>
          <a:lstStyle/>
          <a:p>
            <a:r>
              <a:rPr lang="en-IN" sz="900" b="1" dirty="0" smtClean="0"/>
              <a:t>Sales</a:t>
            </a:r>
            <a:endParaRPr lang="en-IN" sz="1100" b="1" dirty="0"/>
          </a:p>
        </p:txBody>
      </p:sp>
      <p:sp>
        <p:nvSpPr>
          <p:cNvPr id="43" name="Rectangle 42"/>
          <p:cNvSpPr/>
          <p:nvPr/>
        </p:nvSpPr>
        <p:spPr>
          <a:xfrm>
            <a:off x="7275030" y="6362571"/>
            <a:ext cx="705642" cy="230832"/>
          </a:xfrm>
          <a:prstGeom prst="rect">
            <a:avLst/>
          </a:prstGeom>
        </p:spPr>
        <p:txBody>
          <a:bodyPr wrap="none">
            <a:spAutoFit/>
          </a:bodyPr>
          <a:lstStyle/>
          <a:p>
            <a:r>
              <a:rPr lang="en-IN" sz="900" b="1" dirty="0" smtClean="0"/>
              <a:t>Inventory</a:t>
            </a:r>
            <a:endParaRPr lang="en-IN" b="1" dirty="0"/>
          </a:p>
        </p:txBody>
      </p:sp>
    </p:spTree>
    <p:extLst>
      <p:ext uri="{BB962C8B-B14F-4D97-AF65-F5344CB8AC3E}">
        <p14:creationId xmlns:p14="http://schemas.microsoft.com/office/powerpoint/2010/main" val="1216910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Dimensions and Fact</a:t>
            </a:r>
            <a:endParaRPr lang="en-IN" dirty="0"/>
          </a:p>
        </p:txBody>
      </p:sp>
      <p:sp>
        <p:nvSpPr>
          <p:cNvPr id="8" name="Content Placeholder 7"/>
          <p:cNvSpPr>
            <a:spLocks noGrp="1"/>
          </p:cNvSpPr>
          <p:nvPr>
            <p:ph sz="half" idx="1"/>
          </p:nvPr>
        </p:nvSpPr>
        <p:spPr>
          <a:xfrm>
            <a:off x="557349" y="1314994"/>
            <a:ext cx="5277394" cy="4704807"/>
          </a:xfrm>
        </p:spPr>
        <p:txBody>
          <a:bodyPr>
            <a:normAutofit/>
          </a:bodyPr>
          <a:lstStyle/>
          <a:p>
            <a:r>
              <a:rPr lang="en-IN" sz="1200" dirty="0" smtClean="0"/>
              <a:t>Fact tables contain data corresponding to a particular business process ex. sales</a:t>
            </a:r>
          </a:p>
          <a:p>
            <a:r>
              <a:rPr lang="en-IN" sz="1200" dirty="0" smtClean="0"/>
              <a:t>Each row represents a single event associated with the process ex. purchase</a:t>
            </a:r>
          </a:p>
          <a:p>
            <a:r>
              <a:rPr lang="en-IN" sz="1200" dirty="0" smtClean="0"/>
              <a:t>Contains </a:t>
            </a:r>
            <a:r>
              <a:rPr lang="en-IN" sz="1200" b="1" dirty="0" smtClean="0"/>
              <a:t>measurement</a:t>
            </a:r>
            <a:r>
              <a:rPr lang="en-IN" sz="1200" dirty="0" smtClean="0"/>
              <a:t> data, </a:t>
            </a:r>
            <a:r>
              <a:rPr lang="en-IN" sz="1200" b="1" dirty="0" smtClean="0"/>
              <a:t>historical</a:t>
            </a:r>
            <a:r>
              <a:rPr lang="en-IN" sz="1200" dirty="0" smtClean="0"/>
              <a:t> data (facts) associated with the event ex. </a:t>
            </a:r>
            <a:r>
              <a:rPr lang="en-IN" sz="1200" dirty="0"/>
              <a:t>p</a:t>
            </a:r>
            <a:r>
              <a:rPr lang="en-IN" sz="1200" dirty="0" smtClean="0"/>
              <a:t>rice, discounts, tax, timestamp etc.</a:t>
            </a:r>
          </a:p>
          <a:p>
            <a:r>
              <a:rPr lang="en-IN" sz="1200" dirty="0" smtClean="0"/>
              <a:t>Important to decide fact table grain – per customer view/ per item view, to enable </a:t>
            </a:r>
            <a:r>
              <a:rPr lang="en-IN" sz="1200" b="1" dirty="0" smtClean="0"/>
              <a:t>summary/roll-up</a:t>
            </a:r>
            <a:endParaRPr lang="en-IN" sz="1200" dirty="0"/>
          </a:p>
          <a:p>
            <a:r>
              <a:rPr lang="en-IN" sz="1200" dirty="0" smtClean="0"/>
              <a:t>Fact table would likely contain </a:t>
            </a:r>
            <a:r>
              <a:rPr lang="en-IN" sz="1200" b="1" dirty="0" smtClean="0"/>
              <a:t>foreign key </a:t>
            </a:r>
            <a:r>
              <a:rPr lang="en-IN" sz="1200" dirty="0" smtClean="0"/>
              <a:t>reference to dimension table</a:t>
            </a:r>
          </a:p>
        </p:txBody>
      </p:sp>
      <p:sp>
        <p:nvSpPr>
          <p:cNvPr id="9" name="Content Placeholder 8"/>
          <p:cNvSpPr>
            <a:spLocks noGrp="1"/>
          </p:cNvSpPr>
          <p:nvPr>
            <p:ph sz="half" idx="2"/>
          </p:nvPr>
        </p:nvSpPr>
        <p:spPr>
          <a:xfrm>
            <a:off x="6208712" y="1310049"/>
            <a:ext cx="5434648" cy="4709751"/>
          </a:xfrm>
        </p:spPr>
        <p:txBody>
          <a:bodyPr/>
          <a:lstStyle/>
          <a:p>
            <a:r>
              <a:rPr lang="en-IN" sz="1200" dirty="0" smtClean="0"/>
              <a:t>Dimensions </a:t>
            </a:r>
            <a:r>
              <a:rPr lang="en-IN" sz="1200" b="1" dirty="0" smtClean="0"/>
              <a:t>describe</a:t>
            </a:r>
            <a:r>
              <a:rPr lang="en-IN" sz="1200" dirty="0" smtClean="0"/>
              <a:t> objects involved in the business process</a:t>
            </a:r>
          </a:p>
          <a:p>
            <a:r>
              <a:rPr lang="en-IN" sz="1200" dirty="0" smtClean="0"/>
              <a:t>Dimensions correspond to people, item, or other object details</a:t>
            </a:r>
          </a:p>
          <a:p>
            <a:r>
              <a:rPr lang="en-IN" sz="1200" b="1" dirty="0" smtClean="0"/>
              <a:t>Categories</a:t>
            </a:r>
            <a:r>
              <a:rPr lang="en-IN" sz="1200" dirty="0" smtClean="0"/>
              <a:t> by which </a:t>
            </a:r>
            <a:r>
              <a:rPr lang="en-IN" sz="1200" b="1" dirty="0" smtClean="0"/>
              <a:t>summarized</a:t>
            </a:r>
            <a:r>
              <a:rPr lang="en-IN" sz="1200" dirty="0" smtClean="0"/>
              <a:t> data can be viewed</a:t>
            </a:r>
          </a:p>
          <a:p>
            <a:r>
              <a:rPr lang="en-IN" sz="1200" dirty="0" smtClean="0"/>
              <a:t>Ex: Item dimension (cost of item, </a:t>
            </a:r>
            <a:r>
              <a:rPr lang="en-IN" sz="1200" dirty="0" err="1" smtClean="0"/>
              <a:t>color</a:t>
            </a:r>
            <a:r>
              <a:rPr lang="en-IN" sz="1200" dirty="0" smtClean="0"/>
              <a:t>, size, supplier,..), customer dimension (name, dob, contact details,..), etc.</a:t>
            </a:r>
          </a:p>
          <a:p>
            <a:r>
              <a:rPr lang="en-IN" sz="1200" dirty="0" smtClean="0"/>
              <a:t>Each dimension entry corresponds to a </a:t>
            </a:r>
            <a:r>
              <a:rPr lang="en-IN" sz="1200" b="1" dirty="0" smtClean="0"/>
              <a:t>primary key</a:t>
            </a:r>
            <a:r>
              <a:rPr lang="en-IN" sz="1200" dirty="0" smtClean="0"/>
              <a:t>, which is then referenced by fact</a:t>
            </a:r>
            <a:endParaRPr lang="en-IN" sz="1200" b="1" dirty="0" smtClean="0"/>
          </a:p>
          <a:p>
            <a:pPr marL="0" indent="0">
              <a:buNone/>
            </a:pP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32</a:t>
            </a:fld>
            <a:endParaRPr lang="en-US" dirty="0">
              <a:solidFill>
                <a:srgbClr val="0E5580"/>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83" y="3944981"/>
            <a:ext cx="5017781" cy="237907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712" y="3729318"/>
            <a:ext cx="5434648" cy="2859742"/>
          </a:xfrm>
          <a:prstGeom prst="rect">
            <a:avLst/>
          </a:prstGeom>
        </p:spPr>
      </p:pic>
    </p:spTree>
    <p:extLst>
      <p:ext uri="{BB962C8B-B14F-4D97-AF65-F5344CB8AC3E}">
        <p14:creationId xmlns:p14="http://schemas.microsoft.com/office/powerpoint/2010/main" val="1672223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348973" y="1752101"/>
            <a:ext cx="2524125" cy="1724025"/>
          </a:xfrm>
          <a:prstGeom prst="rect">
            <a:avLst/>
          </a:prstGeom>
        </p:spPr>
      </p:pic>
      <p:pic>
        <p:nvPicPr>
          <p:cNvPr id="10" name="Content Placeholder 9"/>
          <p:cNvPicPr>
            <a:picLocks noGrp="1" noChangeAspect="1"/>
          </p:cNvPicPr>
          <p:nvPr>
            <p:ph idx="1"/>
          </p:nvPr>
        </p:nvPicPr>
        <p:blipFill rotWithShape="1">
          <a:blip r:embed="rId4"/>
          <a:srcRect l="1" t="1" r="-4218" b="-18840"/>
          <a:stretch/>
        </p:blipFill>
        <p:spPr>
          <a:xfrm>
            <a:off x="9468791" y="3918177"/>
            <a:ext cx="2828724" cy="2779888"/>
          </a:xfrm>
          <a:prstGeom prst="rect">
            <a:avLst/>
          </a:prstGeom>
        </p:spPr>
      </p:pic>
      <p:sp>
        <p:nvSpPr>
          <p:cNvPr id="7" name="Title 6"/>
          <p:cNvSpPr>
            <a:spLocks noGrp="1"/>
          </p:cNvSpPr>
          <p:nvPr>
            <p:ph type="title"/>
          </p:nvPr>
        </p:nvSpPr>
        <p:spPr/>
        <p:txBody>
          <a:bodyPr/>
          <a:lstStyle/>
          <a:p>
            <a:r>
              <a:rPr lang="en-IN" dirty="0" smtClean="0"/>
              <a:t>Entity Relationship Diagrams (ERDs)</a:t>
            </a:r>
            <a:endParaRPr lang="en-IN" dirty="0"/>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0E5580"/>
                </a:solidFill>
              </a:rPr>
              <a:pPr/>
              <a:t>33</a:t>
            </a:fld>
            <a:endParaRPr lang="en-US" dirty="0">
              <a:solidFill>
                <a:srgbClr val="0E5580"/>
              </a:solidFill>
            </a:endParaRPr>
          </a:p>
        </p:txBody>
      </p:sp>
      <p:pic>
        <p:nvPicPr>
          <p:cNvPr id="12" name="Picture 11"/>
          <p:cNvPicPr>
            <a:picLocks noChangeAspect="1"/>
          </p:cNvPicPr>
          <p:nvPr/>
        </p:nvPicPr>
        <p:blipFill>
          <a:blip r:embed="rId5"/>
          <a:stretch>
            <a:fillRect/>
          </a:stretch>
        </p:blipFill>
        <p:spPr>
          <a:xfrm>
            <a:off x="8875884" y="1375433"/>
            <a:ext cx="2953311" cy="2294964"/>
          </a:xfrm>
          <a:prstGeom prst="rect">
            <a:avLst/>
          </a:prstGeom>
        </p:spPr>
      </p:pic>
      <p:sp>
        <p:nvSpPr>
          <p:cNvPr id="13" name="TextBox 12"/>
          <p:cNvSpPr txBox="1"/>
          <p:nvPr/>
        </p:nvSpPr>
        <p:spPr bwMode="gray">
          <a:xfrm>
            <a:off x="555812" y="1310049"/>
            <a:ext cx="7100047" cy="5216257"/>
          </a:xfrm>
          <a:prstGeom prst="rect">
            <a:avLst/>
          </a:prstGeom>
        </p:spPr>
        <p:txBody>
          <a:bodyPr vert="horz" wrap="square" lIns="91440" tIns="45720" rIns="91440" bIns="45720" rtlCol="0" anchor="ctr">
            <a:noAutofit/>
          </a:bodyPr>
          <a:lstStyle/>
          <a:p>
            <a:endParaRPr lang="en-IN" sz="2000" dirty="0" smtClean="0"/>
          </a:p>
        </p:txBody>
      </p:sp>
      <p:sp>
        <p:nvSpPr>
          <p:cNvPr id="14" name="TextBox 13"/>
          <p:cNvSpPr txBox="1"/>
          <p:nvPr/>
        </p:nvSpPr>
        <p:spPr bwMode="gray">
          <a:xfrm>
            <a:off x="555812" y="1497106"/>
            <a:ext cx="7010400" cy="4948518"/>
          </a:xfrm>
          <a:prstGeom prst="rect">
            <a:avLst/>
          </a:prstGeom>
        </p:spPr>
        <p:txBody>
          <a:bodyPr vert="horz" wrap="square" lIns="91440" tIns="45720" rIns="91440" bIns="45720" rtlCol="0" anchor="ctr">
            <a:noAutofit/>
          </a:bodyPr>
          <a:lstStyle/>
          <a:p>
            <a:pPr marL="342900" indent="-342900">
              <a:lnSpc>
                <a:spcPct val="150000"/>
              </a:lnSpc>
              <a:buFont typeface="Arial" panose="020B0604020202020204" pitchFamily="34" charset="0"/>
              <a:buChar char="•"/>
            </a:pPr>
            <a:r>
              <a:rPr lang="en-IN" sz="1400" dirty="0" smtClean="0"/>
              <a:t>Proposed by </a:t>
            </a:r>
            <a:r>
              <a:rPr lang="en-IN" sz="1400" b="1" dirty="0" smtClean="0"/>
              <a:t>Peter Chen</a:t>
            </a:r>
            <a:r>
              <a:rPr lang="en-IN" sz="1400" dirty="0" smtClean="0"/>
              <a:t> in 1976</a:t>
            </a:r>
          </a:p>
          <a:p>
            <a:pPr marL="342900" indent="-342900">
              <a:lnSpc>
                <a:spcPct val="150000"/>
              </a:lnSpc>
              <a:buFont typeface="Arial" panose="020B0604020202020204" pitchFamily="34" charset="0"/>
              <a:buChar char="•"/>
            </a:pPr>
            <a:r>
              <a:rPr lang="en-IN" sz="1400" dirty="0"/>
              <a:t>Conceptual </a:t>
            </a:r>
            <a:r>
              <a:rPr lang="en-IN" sz="1400" dirty="0" smtClean="0"/>
              <a:t>modelling approach</a:t>
            </a:r>
          </a:p>
          <a:p>
            <a:pPr marL="342900" indent="-342900">
              <a:lnSpc>
                <a:spcPct val="150000"/>
              </a:lnSpc>
              <a:buFont typeface="Arial" panose="020B0604020202020204" pitchFamily="34" charset="0"/>
              <a:buChar char="•"/>
            </a:pPr>
            <a:r>
              <a:rPr lang="en-IN" sz="1400" dirty="0" smtClean="0"/>
              <a:t>Uniform convention that considers both relational database </a:t>
            </a:r>
          </a:p>
          <a:p>
            <a:pPr>
              <a:lnSpc>
                <a:spcPct val="150000"/>
              </a:lnSpc>
            </a:pPr>
            <a:r>
              <a:rPr lang="en-IN" sz="1400" dirty="0" smtClean="0"/>
              <a:t>       and network views</a:t>
            </a:r>
          </a:p>
          <a:p>
            <a:pPr marL="342900" indent="-342900">
              <a:lnSpc>
                <a:spcPct val="150000"/>
              </a:lnSpc>
              <a:buFont typeface="Arial" panose="020B0604020202020204" pitchFamily="34" charset="0"/>
              <a:buChar char="•"/>
            </a:pPr>
            <a:r>
              <a:rPr lang="en-IN" sz="1400" b="1" dirty="0" smtClean="0"/>
              <a:t>Entities</a:t>
            </a:r>
            <a:r>
              <a:rPr lang="en-IN" sz="1400" dirty="0" smtClean="0"/>
              <a:t> can be persons, places, events or objects that are </a:t>
            </a:r>
          </a:p>
          <a:p>
            <a:pPr>
              <a:lnSpc>
                <a:spcPct val="150000"/>
              </a:lnSpc>
            </a:pPr>
            <a:r>
              <a:rPr lang="en-IN" sz="1400" dirty="0"/>
              <a:t> </a:t>
            </a:r>
            <a:r>
              <a:rPr lang="en-IN" sz="1400" dirty="0" smtClean="0"/>
              <a:t>      relevant to a given system</a:t>
            </a:r>
          </a:p>
          <a:p>
            <a:pPr marL="342900" indent="-342900">
              <a:lnSpc>
                <a:spcPct val="150000"/>
              </a:lnSpc>
              <a:buFont typeface="Arial" panose="020B0604020202020204" pitchFamily="34" charset="0"/>
              <a:buChar char="•"/>
            </a:pPr>
            <a:r>
              <a:rPr lang="en-IN" sz="1400" b="1" dirty="0" smtClean="0"/>
              <a:t>Weak entity</a:t>
            </a:r>
            <a:r>
              <a:rPr lang="en-IN" sz="1400" dirty="0" smtClean="0"/>
              <a:t> is an entity that depends on the existence of another entity</a:t>
            </a:r>
          </a:p>
          <a:p>
            <a:pPr marL="342900" indent="-342900">
              <a:lnSpc>
                <a:spcPct val="150000"/>
              </a:lnSpc>
              <a:buFont typeface="Arial" panose="020B0604020202020204" pitchFamily="34" charset="0"/>
              <a:buChar char="•"/>
            </a:pPr>
            <a:r>
              <a:rPr lang="en-IN" sz="1400" b="1" dirty="0" smtClean="0"/>
              <a:t>Attributes</a:t>
            </a:r>
            <a:r>
              <a:rPr lang="en-IN" sz="1400" dirty="0" smtClean="0"/>
              <a:t> are the properties of entities</a:t>
            </a:r>
          </a:p>
          <a:p>
            <a:pPr marL="342900" indent="-342900">
              <a:lnSpc>
                <a:spcPct val="150000"/>
              </a:lnSpc>
              <a:buFont typeface="Arial" panose="020B0604020202020204" pitchFamily="34" charset="0"/>
              <a:buChar char="•"/>
            </a:pPr>
            <a:r>
              <a:rPr lang="en-IN" sz="1400" b="1" dirty="0" smtClean="0"/>
              <a:t>Composite attributes</a:t>
            </a:r>
            <a:r>
              <a:rPr lang="en-IN" sz="1400" dirty="0" smtClean="0"/>
              <a:t> are further split into tree-like structures</a:t>
            </a:r>
          </a:p>
          <a:p>
            <a:pPr marL="342900" indent="-342900">
              <a:lnSpc>
                <a:spcPct val="150000"/>
              </a:lnSpc>
              <a:buFont typeface="Arial" panose="020B0604020202020204" pitchFamily="34" charset="0"/>
              <a:buChar char="•"/>
            </a:pPr>
            <a:r>
              <a:rPr lang="en-IN" sz="1400" b="1" dirty="0" smtClean="0"/>
              <a:t>Multivalued attributes</a:t>
            </a:r>
            <a:r>
              <a:rPr lang="en-IN" sz="1400" dirty="0" smtClean="0"/>
              <a:t> are depicted by double ellipse</a:t>
            </a:r>
          </a:p>
          <a:p>
            <a:pPr marL="342900" indent="-342900">
              <a:lnSpc>
                <a:spcPct val="150000"/>
              </a:lnSpc>
              <a:buFont typeface="Arial" panose="020B0604020202020204" pitchFamily="34" charset="0"/>
              <a:buChar char="•"/>
            </a:pPr>
            <a:r>
              <a:rPr lang="en-IN" sz="1400" b="1" dirty="0" smtClean="0"/>
              <a:t>Derived attributes </a:t>
            </a:r>
            <a:r>
              <a:rPr lang="en-IN" sz="1400" dirty="0" smtClean="0"/>
              <a:t>are depicted by dashed ellipse</a:t>
            </a:r>
          </a:p>
          <a:p>
            <a:pPr marL="342900" indent="-342900">
              <a:lnSpc>
                <a:spcPct val="150000"/>
              </a:lnSpc>
              <a:buFont typeface="Arial" panose="020B0604020202020204" pitchFamily="34" charset="0"/>
              <a:buChar char="•"/>
            </a:pPr>
            <a:r>
              <a:rPr lang="en-IN" sz="1400" b="1" dirty="0" smtClean="0"/>
              <a:t>Cardinality</a:t>
            </a:r>
            <a:r>
              <a:rPr lang="en-IN" sz="1400" dirty="0" smtClean="0"/>
              <a:t> is the no. of instances of an entity from a relation – 1:1,1:N, N:N</a:t>
            </a:r>
          </a:p>
          <a:p>
            <a:pPr marL="342900" indent="-342900">
              <a:lnSpc>
                <a:spcPct val="150000"/>
              </a:lnSpc>
              <a:buFont typeface="Arial" panose="020B0604020202020204" pitchFamily="34" charset="0"/>
              <a:buChar char="•"/>
            </a:pPr>
            <a:r>
              <a:rPr lang="en-IN" sz="1400" b="1" dirty="0" smtClean="0"/>
              <a:t>Ordinality</a:t>
            </a:r>
            <a:r>
              <a:rPr lang="en-IN" sz="1400" dirty="0" smtClean="0"/>
              <a:t> describes the relationship as either mandatory or optional</a:t>
            </a:r>
          </a:p>
          <a:p>
            <a:pPr marL="342900" indent="-342900">
              <a:lnSpc>
                <a:spcPct val="150000"/>
              </a:lnSpc>
              <a:buFont typeface="Arial" panose="020B0604020202020204" pitchFamily="34" charset="0"/>
              <a:buChar char="•"/>
            </a:pPr>
            <a:endParaRPr lang="en-IN" sz="1600" dirty="0" smtClean="0"/>
          </a:p>
        </p:txBody>
      </p:sp>
      <p:pic>
        <p:nvPicPr>
          <p:cNvPr id="2" name="Picture 1"/>
          <p:cNvPicPr>
            <a:picLocks noChangeAspect="1"/>
          </p:cNvPicPr>
          <p:nvPr/>
        </p:nvPicPr>
        <p:blipFill>
          <a:blip r:embed="rId6"/>
          <a:stretch>
            <a:fillRect/>
          </a:stretch>
        </p:blipFill>
        <p:spPr>
          <a:xfrm>
            <a:off x="6415368" y="3918177"/>
            <a:ext cx="2647950" cy="885825"/>
          </a:xfrm>
          <a:prstGeom prst="rect">
            <a:avLst/>
          </a:prstGeom>
        </p:spPr>
      </p:pic>
      <p:pic>
        <p:nvPicPr>
          <p:cNvPr id="3" name="Picture 2"/>
          <p:cNvPicPr>
            <a:picLocks noChangeAspect="1"/>
          </p:cNvPicPr>
          <p:nvPr/>
        </p:nvPicPr>
        <p:blipFill>
          <a:blip r:embed="rId7"/>
          <a:stretch>
            <a:fillRect/>
          </a:stretch>
        </p:blipFill>
        <p:spPr>
          <a:xfrm>
            <a:off x="6459451" y="5846588"/>
            <a:ext cx="2647950" cy="866775"/>
          </a:xfrm>
          <a:prstGeom prst="rect">
            <a:avLst/>
          </a:prstGeom>
        </p:spPr>
      </p:pic>
    </p:spTree>
    <p:extLst>
      <p:ext uri="{BB962C8B-B14F-4D97-AF65-F5344CB8AC3E}">
        <p14:creationId xmlns:p14="http://schemas.microsoft.com/office/powerpoint/2010/main" val="190852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ERD TO DATA MODEL</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34</a:t>
            </a:fld>
            <a:endParaRPr lang="en-US" dirty="0">
              <a:solidFill>
                <a:srgbClr val="0E5580"/>
              </a:solidFill>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7997" y="1371602"/>
            <a:ext cx="5546699" cy="5029266"/>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83" y="1371601"/>
            <a:ext cx="5628013" cy="4894728"/>
          </a:xfrm>
          <a:prstGeom prst="rect">
            <a:avLst/>
          </a:prstGeom>
        </p:spPr>
      </p:pic>
    </p:spTree>
    <p:extLst>
      <p:ext uri="{BB962C8B-B14F-4D97-AF65-F5344CB8AC3E}">
        <p14:creationId xmlns:p14="http://schemas.microsoft.com/office/powerpoint/2010/main" val="2501112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Star schema vs. Snowflake schema</a:t>
            </a:r>
            <a:endParaRPr lang="en-IN" dirty="0"/>
          </a:p>
        </p:txBody>
      </p:sp>
      <p:pic>
        <p:nvPicPr>
          <p:cNvPr id="8" name="Content Placeholder 7"/>
          <p:cNvPicPr>
            <a:picLocks noGrp="1" noChangeAspect="1"/>
          </p:cNvPicPr>
          <p:nvPr>
            <p:ph idx="1"/>
          </p:nvPr>
        </p:nvPicPr>
        <p:blipFill>
          <a:blip r:embed="rId3"/>
          <a:stretch>
            <a:fillRect/>
          </a:stretch>
        </p:blipFill>
        <p:spPr>
          <a:xfrm>
            <a:off x="629984" y="1495959"/>
            <a:ext cx="4981557" cy="4248150"/>
          </a:xfrm>
          <a:prstGeom prst="rect">
            <a:avLst/>
          </a:prstGeom>
          <a:ln>
            <a:noFill/>
          </a:ln>
          <a:effectLst>
            <a:softEdge rad="112500"/>
          </a:effectLst>
        </p:spPr>
      </p:pic>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35</a:t>
            </a:fld>
            <a:endParaRPr lang="en-US" dirty="0">
              <a:solidFill>
                <a:srgbClr val="0E5580"/>
              </a:solidFill>
            </a:endParaRPr>
          </a:p>
        </p:txBody>
      </p:sp>
      <p:pic>
        <p:nvPicPr>
          <p:cNvPr id="9" name="Picture 8"/>
          <p:cNvPicPr>
            <a:picLocks noChangeAspect="1"/>
          </p:cNvPicPr>
          <p:nvPr/>
        </p:nvPicPr>
        <p:blipFill>
          <a:blip r:embed="rId4"/>
          <a:stretch>
            <a:fillRect/>
          </a:stretch>
        </p:blipFill>
        <p:spPr>
          <a:xfrm>
            <a:off x="5611542" y="1495959"/>
            <a:ext cx="6075362" cy="4248150"/>
          </a:xfrm>
          <a:prstGeom prst="rect">
            <a:avLst/>
          </a:prstGeom>
          <a:ln>
            <a:noFill/>
          </a:ln>
          <a:effectLst>
            <a:softEdge rad="112500"/>
          </a:effectLst>
        </p:spPr>
      </p:pic>
    </p:spTree>
    <p:extLst>
      <p:ext uri="{BB962C8B-B14F-4D97-AF65-F5344CB8AC3E}">
        <p14:creationId xmlns:p14="http://schemas.microsoft.com/office/powerpoint/2010/main" val="225994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36</a:t>
            </a:fld>
            <a:endParaRPr lang="en-US" dirty="0">
              <a:solidFill>
                <a:srgbClr val="0E5580"/>
              </a:solidFill>
            </a:endParaRPr>
          </a:p>
        </p:txBody>
      </p:sp>
      <p:sp>
        <p:nvSpPr>
          <p:cNvPr id="3" name="Rectangle 2"/>
          <p:cNvSpPr/>
          <p:nvPr/>
        </p:nvSpPr>
        <p:spPr>
          <a:xfrm>
            <a:off x="464457" y="295729"/>
            <a:ext cx="9550400" cy="516164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What is Big Data</a:t>
            </a:r>
          </a:p>
          <a:p>
            <a:pPr algn="ctr"/>
            <a:r>
              <a:rPr lang="en-IN" sz="3200" dirty="0" smtClean="0"/>
              <a:t>And Why it Matters !!!</a:t>
            </a:r>
            <a:endParaRPr lang="en-IN" sz="3200" dirty="0"/>
          </a:p>
        </p:txBody>
      </p:sp>
    </p:spTree>
    <p:extLst>
      <p:ext uri="{BB962C8B-B14F-4D97-AF65-F5344CB8AC3E}">
        <p14:creationId xmlns:p14="http://schemas.microsoft.com/office/powerpoint/2010/main" val="1393254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Big Data ???</a:t>
            </a:r>
            <a:endParaRPr lang="en-IN" dirty="0"/>
          </a:p>
        </p:txBody>
      </p:sp>
      <p:sp>
        <p:nvSpPr>
          <p:cNvPr id="3" name="Content Placeholder 2"/>
          <p:cNvSpPr>
            <a:spLocks noGrp="1"/>
          </p:cNvSpPr>
          <p:nvPr>
            <p:ph idx="1"/>
          </p:nvPr>
        </p:nvSpPr>
        <p:spPr>
          <a:xfrm>
            <a:off x="1343641" y="1387929"/>
            <a:ext cx="8761412" cy="3416300"/>
          </a:xfrm>
        </p:spPr>
        <p:txBody>
          <a:bodyPr/>
          <a:lstStyle/>
          <a:p>
            <a:pPr>
              <a:buFont typeface="Wingdings" panose="05000000000000000000" pitchFamily="2" charset="2"/>
              <a:buChar char="§"/>
            </a:pPr>
            <a:r>
              <a:rPr lang="en-IN" dirty="0" smtClean="0"/>
              <a:t>Big Data is a term that describes large volumes of Data-both structured and unstructured data</a:t>
            </a:r>
          </a:p>
          <a:p>
            <a:pPr>
              <a:buFont typeface="Wingdings" panose="05000000000000000000" pitchFamily="2" charset="2"/>
              <a:buChar char="§"/>
            </a:pPr>
            <a:r>
              <a:rPr lang="en-IN" dirty="0" smtClean="0"/>
              <a:t>But it’s not the amount of data that’s important. It’s what organizations do with this amount of </a:t>
            </a:r>
            <a:r>
              <a:rPr lang="en-IN" dirty="0"/>
              <a:t>d</a:t>
            </a:r>
            <a:r>
              <a:rPr lang="en-IN" dirty="0" smtClean="0"/>
              <a:t>ata that matters.</a:t>
            </a:r>
          </a:p>
          <a:p>
            <a:pPr>
              <a:buFont typeface="Wingdings" panose="05000000000000000000" pitchFamily="2" charset="2"/>
              <a:buChar char="§"/>
            </a:pPr>
            <a:r>
              <a:rPr lang="en-IN" dirty="0" smtClean="0"/>
              <a:t>Big Data can be analysed for insights that lead to better decisions and strategic business moves</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37</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sp>
        <p:nvSpPr>
          <p:cNvPr id="7" name="Rectangle 6"/>
          <p:cNvSpPr/>
          <p:nvPr/>
        </p:nvSpPr>
        <p:spPr>
          <a:xfrm>
            <a:off x="1807704" y="3447167"/>
            <a:ext cx="1915885" cy="404956"/>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The 4 </a:t>
            </a:r>
            <a:r>
              <a:rPr lang="en-IN" b="1" dirty="0" smtClean="0"/>
              <a:t>Vs</a:t>
            </a:r>
            <a:endParaRPr lang="en-IN" b="1" dirty="0"/>
          </a:p>
        </p:txBody>
      </p:sp>
      <p:sp>
        <p:nvSpPr>
          <p:cNvPr id="9" name="Rectangle 8"/>
          <p:cNvSpPr/>
          <p:nvPr/>
        </p:nvSpPr>
        <p:spPr>
          <a:xfrm>
            <a:off x="1807706" y="3922501"/>
            <a:ext cx="1915885" cy="50800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lumMod val="75000"/>
                  </a:schemeClr>
                </a:solidFill>
              </a:rPr>
              <a:t>Volume</a:t>
            </a:r>
            <a:endParaRPr lang="en-IN" dirty="0">
              <a:solidFill>
                <a:schemeClr val="tx2">
                  <a:lumMod val="75000"/>
                </a:schemeClr>
              </a:solidFill>
            </a:endParaRPr>
          </a:p>
        </p:txBody>
      </p:sp>
      <p:sp>
        <p:nvSpPr>
          <p:cNvPr id="10" name="Rectangle 9"/>
          <p:cNvSpPr/>
          <p:nvPr/>
        </p:nvSpPr>
        <p:spPr>
          <a:xfrm>
            <a:off x="1807705" y="4621752"/>
            <a:ext cx="1915885" cy="50800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lumMod val="75000"/>
                  </a:schemeClr>
                </a:solidFill>
              </a:rPr>
              <a:t>Velocity</a:t>
            </a:r>
          </a:p>
        </p:txBody>
      </p:sp>
      <p:sp>
        <p:nvSpPr>
          <p:cNvPr id="11" name="Rectangle 10"/>
          <p:cNvSpPr/>
          <p:nvPr/>
        </p:nvSpPr>
        <p:spPr>
          <a:xfrm>
            <a:off x="1807705" y="5388813"/>
            <a:ext cx="1915885" cy="50800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lumMod val="75000"/>
                  </a:schemeClr>
                </a:solidFill>
              </a:rPr>
              <a:t>Variety</a:t>
            </a:r>
          </a:p>
        </p:txBody>
      </p:sp>
      <p:pic>
        <p:nvPicPr>
          <p:cNvPr id="1028" name="Picture 4" descr="http://thoughtexecution.com/images/tech/bigdataAppDe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466" y="3159470"/>
            <a:ext cx="6018273" cy="35814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807704" y="6044188"/>
            <a:ext cx="1915885" cy="508000"/>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lumMod val="75000"/>
                  </a:schemeClr>
                </a:solidFill>
              </a:rPr>
              <a:t>Veracity</a:t>
            </a:r>
            <a:endParaRPr lang="en-IN" dirty="0">
              <a:solidFill>
                <a:schemeClr val="tx2">
                  <a:lumMod val="75000"/>
                </a:schemeClr>
              </a:solidFill>
            </a:endParaRPr>
          </a:p>
        </p:txBody>
      </p:sp>
    </p:spTree>
    <p:extLst>
      <p:ext uri="{BB962C8B-B14F-4D97-AF65-F5344CB8AC3E}">
        <p14:creationId xmlns:p14="http://schemas.microsoft.com/office/powerpoint/2010/main" val="1829078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Magnitude and growth of Data</a:t>
            </a:r>
            <a:endParaRPr lang="en-IN" dirty="0"/>
          </a:p>
        </p:txBody>
      </p:sp>
      <p:sp>
        <p:nvSpPr>
          <p:cNvPr id="3" name="Content Placeholder 2"/>
          <p:cNvSpPr>
            <a:spLocks noGrp="1"/>
          </p:cNvSpPr>
          <p:nvPr>
            <p:ph idx="1"/>
          </p:nvPr>
        </p:nvSpPr>
        <p:spPr/>
        <p:txBody>
          <a:bodyPr/>
          <a:lstStyle/>
          <a:p>
            <a:pPr marL="0" indent="0">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38</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pic>
        <p:nvPicPr>
          <p:cNvPr id="5122" name="Picture 2" descr="https://whatsthebigdata.files.wordpress.com/2016/04/internetminute2016.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217085"/>
            <a:ext cx="5036458" cy="5459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20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it matters !!</a:t>
            </a:r>
            <a:endParaRPr lang="en-IN" dirty="0"/>
          </a:p>
        </p:txBody>
      </p:sp>
      <p:sp>
        <p:nvSpPr>
          <p:cNvPr id="3" name="Content Placeholder 2"/>
          <p:cNvSpPr>
            <a:spLocks noGrp="1"/>
          </p:cNvSpPr>
          <p:nvPr>
            <p:ph idx="1"/>
          </p:nvPr>
        </p:nvSpPr>
        <p:spPr>
          <a:xfrm>
            <a:off x="528357" y="1402995"/>
            <a:ext cx="8761412" cy="4649461"/>
          </a:xfrm>
        </p:spPr>
        <p:txBody>
          <a:bodyPr>
            <a:normAutofit/>
          </a:bodyPr>
          <a:lstStyle/>
          <a:p>
            <a:pPr>
              <a:buFont typeface="Wingdings" panose="05000000000000000000" pitchFamily="2" charset="2"/>
              <a:buChar char="§"/>
            </a:pPr>
            <a:r>
              <a:rPr lang="en-IN" dirty="0"/>
              <a:t>The amount of data that’s being created and stored on a global level is almost inconceivable, and it just keeps growing. That means there’s even more potential to glean key insights from business information </a:t>
            </a:r>
            <a:endParaRPr lang="en-IN" dirty="0" smtClean="0"/>
          </a:p>
          <a:p>
            <a:pPr>
              <a:buFont typeface="Wingdings" panose="05000000000000000000" pitchFamily="2" charset="2"/>
              <a:buChar char="§"/>
            </a:pPr>
            <a:r>
              <a:rPr lang="en-IN" dirty="0"/>
              <a:t>he importance of big data doesn’t revolve around how much data you have, but what you do with it. You can take data from any source and </a:t>
            </a:r>
            <a:r>
              <a:rPr lang="en-IN" dirty="0" smtClean="0"/>
              <a:t>analyse </a:t>
            </a:r>
            <a:r>
              <a:rPr lang="en-IN" dirty="0"/>
              <a:t>it to find answers that </a:t>
            </a:r>
            <a:r>
              <a:rPr lang="en-IN" dirty="0" smtClean="0"/>
              <a:t>enable</a:t>
            </a:r>
          </a:p>
          <a:p>
            <a:pPr marL="0" indent="0">
              <a:buNone/>
            </a:pPr>
            <a:r>
              <a:rPr lang="en-IN" dirty="0" smtClean="0"/>
              <a:t> </a:t>
            </a:r>
          </a:p>
          <a:p>
            <a:pPr lvl="1">
              <a:buFont typeface="Wingdings" panose="05000000000000000000" pitchFamily="2" charset="2"/>
              <a:buChar char="§"/>
            </a:pPr>
            <a:r>
              <a:rPr lang="en-IN" sz="1800" b="1" dirty="0" smtClean="0"/>
              <a:t>cost reductions,</a:t>
            </a:r>
          </a:p>
          <a:p>
            <a:pPr lvl="1">
              <a:buFont typeface="Wingdings" panose="05000000000000000000" pitchFamily="2" charset="2"/>
              <a:buChar char="§"/>
            </a:pPr>
            <a:r>
              <a:rPr lang="en-IN" sz="1800" b="1" dirty="0" smtClean="0"/>
              <a:t>time reductions,</a:t>
            </a:r>
          </a:p>
          <a:p>
            <a:pPr lvl="1">
              <a:buFont typeface="Wingdings" panose="05000000000000000000" pitchFamily="2" charset="2"/>
              <a:buChar char="§"/>
            </a:pPr>
            <a:r>
              <a:rPr lang="en-IN" sz="1800" b="1" dirty="0" smtClean="0"/>
              <a:t>new </a:t>
            </a:r>
            <a:r>
              <a:rPr lang="en-IN" sz="1800" b="1" dirty="0"/>
              <a:t>product development and optimized </a:t>
            </a:r>
            <a:r>
              <a:rPr lang="en-IN" sz="1800" b="1" dirty="0" smtClean="0"/>
              <a:t>offerings</a:t>
            </a:r>
          </a:p>
          <a:p>
            <a:pPr lvl="1">
              <a:buFont typeface="Wingdings" panose="05000000000000000000" pitchFamily="2" charset="2"/>
              <a:buChar char="§"/>
            </a:pPr>
            <a:r>
              <a:rPr lang="en-IN" sz="1800" b="1" dirty="0" smtClean="0"/>
              <a:t>smart </a:t>
            </a:r>
            <a:r>
              <a:rPr lang="en-IN" sz="1800" b="1" dirty="0"/>
              <a:t>decision making</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39</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pic>
        <p:nvPicPr>
          <p:cNvPr id="2052" name="Picture 4" descr="http://bigdatasciencetraining.com/wp-content/uploads/2016/01/big-data-318x21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077" y="3336061"/>
            <a:ext cx="4374086" cy="290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1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History of Database</a:t>
            </a:r>
            <a:endParaRPr lang="en-IN" dirty="0"/>
          </a:p>
        </p:txBody>
      </p:sp>
      <p:sp>
        <p:nvSpPr>
          <p:cNvPr id="3" name="Content Placeholder 2"/>
          <p:cNvSpPr>
            <a:spLocks noGrp="1"/>
          </p:cNvSpPr>
          <p:nvPr>
            <p:ph idx="1"/>
          </p:nvPr>
        </p:nvSpPr>
        <p:spPr>
          <a:xfrm>
            <a:off x="629984" y="1596788"/>
            <a:ext cx="11011552" cy="4379997"/>
          </a:xfrm>
        </p:spPr>
        <p:txBody>
          <a:bodyPr>
            <a:normAutofit lnSpcReduction="10000"/>
          </a:bodyPr>
          <a:lstStyle/>
          <a:p>
            <a:pPr marL="0" indent="0">
              <a:buNone/>
            </a:pPr>
            <a:endParaRPr lang="en-IN" dirty="0" smtClean="0"/>
          </a:p>
          <a:p>
            <a:pPr marL="3657600" lvl="8" indent="0">
              <a:buNone/>
            </a:pPr>
            <a:r>
              <a:rPr lang="en-IN" b="1" dirty="0" smtClean="0"/>
              <a:t>KEY MILESTONES</a:t>
            </a:r>
          </a:p>
          <a:p>
            <a:pPr lvl="8">
              <a:buClr>
                <a:schemeClr val="tx2"/>
              </a:buClr>
            </a:pPr>
            <a:r>
              <a:rPr lang="en-IN" b="1" dirty="0" smtClean="0"/>
              <a:t>1970: RDBMS Model developed by </a:t>
            </a:r>
            <a:r>
              <a:rPr lang="en-IN" b="1" dirty="0" err="1" smtClean="0"/>
              <a:t>Codd</a:t>
            </a:r>
            <a:r>
              <a:rPr lang="en-IN" b="1" dirty="0" smtClean="0"/>
              <a:t>, shared in his research papers, prototypes follow</a:t>
            </a:r>
          </a:p>
          <a:p>
            <a:pPr lvl="8">
              <a:buClr>
                <a:schemeClr val="tx2"/>
              </a:buClr>
            </a:pPr>
            <a:r>
              <a:rPr lang="en-IN" b="1" dirty="0" smtClean="0"/>
              <a:t>1985: PC database emerges (MSFT Access and others)</a:t>
            </a:r>
          </a:p>
          <a:p>
            <a:pPr lvl="8">
              <a:buClr>
                <a:schemeClr val="tx2"/>
              </a:buClr>
            </a:pPr>
            <a:r>
              <a:rPr lang="en-IN" b="1" dirty="0" smtClean="0"/>
              <a:t>1979: First commercial RDBMS products by Oracle &amp; Ingres</a:t>
            </a:r>
          </a:p>
          <a:p>
            <a:pPr lvl="8">
              <a:buClr>
                <a:schemeClr val="tx2"/>
              </a:buClr>
            </a:pPr>
            <a:r>
              <a:rPr lang="en-IN" b="1" dirty="0" smtClean="0"/>
              <a:t>1988: First introduction of the term “Business Data Warehouse”</a:t>
            </a:r>
          </a:p>
          <a:p>
            <a:pPr lvl="8">
              <a:buClr>
                <a:schemeClr val="tx2"/>
              </a:buClr>
            </a:pPr>
            <a:r>
              <a:rPr lang="en-IN" b="1" dirty="0" smtClean="0"/>
              <a:t>1992: First OLAP database</a:t>
            </a:r>
          </a:p>
          <a:p>
            <a:pPr lvl="8">
              <a:buClr>
                <a:schemeClr val="tx2"/>
              </a:buClr>
            </a:pPr>
            <a:r>
              <a:rPr lang="en-IN" b="1" dirty="0" smtClean="0"/>
              <a:t>1999: First commercial search database product</a:t>
            </a:r>
          </a:p>
          <a:p>
            <a:pPr lvl="8">
              <a:buClr>
                <a:schemeClr val="tx2"/>
              </a:buClr>
            </a:pPr>
            <a:r>
              <a:rPr lang="en-IN" b="1" dirty="0" smtClean="0"/>
              <a:t>2007: First commercial graph DBMS, NEO4j</a:t>
            </a:r>
          </a:p>
          <a:p>
            <a:pPr lvl="8">
              <a:buClr>
                <a:schemeClr val="tx2"/>
              </a:buClr>
            </a:pPr>
            <a:r>
              <a:rPr lang="en-IN" b="1" dirty="0" smtClean="0"/>
              <a:t>2009: First commercial version of Hadoop, by Cloudera. NoSQL trend begins, driven by MongoDB</a:t>
            </a:r>
          </a:p>
          <a:p>
            <a:pPr lvl="8">
              <a:buClr>
                <a:schemeClr val="tx2"/>
              </a:buClr>
            </a:pPr>
            <a:r>
              <a:rPr lang="en-IN" b="1" dirty="0" smtClean="0"/>
              <a:t>2012: Amazon Redshift introduces cloud data warehouse “as a service”</a:t>
            </a:r>
          </a:p>
          <a:p>
            <a:pPr lvl="8">
              <a:buClr>
                <a:schemeClr val="tx2"/>
              </a:buClr>
            </a:pPr>
            <a:r>
              <a:rPr lang="en-IN" b="1" dirty="0" smtClean="0"/>
              <a:t>2013: First relationa</a:t>
            </a:r>
            <a:r>
              <a:rPr lang="en-IN" b="1" dirty="0"/>
              <a:t>l</a:t>
            </a:r>
            <a:r>
              <a:rPr lang="en-IN" b="1" dirty="0" smtClean="0"/>
              <a:t> DBMS on Hadoop, Impala from Cloudera and Splice Machine</a:t>
            </a:r>
          </a:p>
          <a:p>
            <a:pPr lvl="8">
              <a:buClr>
                <a:schemeClr val="tx2"/>
              </a:buClr>
            </a:pPr>
            <a:r>
              <a:rPr lang="en-IN" b="1" dirty="0" smtClean="0"/>
              <a:t>2014: Spark, multi-stage-in-memory data processing, a top-level Apache project</a:t>
            </a:r>
          </a:p>
          <a:p>
            <a:pPr lvl="8">
              <a:buClr>
                <a:schemeClr val="tx2"/>
              </a:buClr>
            </a:pPr>
            <a:r>
              <a:rPr lang="en-IN" b="1" dirty="0" smtClean="0"/>
              <a:t>2015: Big Data as a Service brings cloud data processing to the enterprise</a:t>
            </a:r>
          </a:p>
          <a:p>
            <a:pPr lvl="8">
              <a:buClr>
                <a:schemeClr val="tx2"/>
              </a:buClr>
            </a:pPr>
            <a:endParaRPr lang="en-IN" b="1"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4</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sp>
        <p:nvSpPr>
          <p:cNvPr id="8" name="TextBox 7"/>
          <p:cNvSpPr txBox="1"/>
          <p:nvPr/>
        </p:nvSpPr>
        <p:spPr bwMode="gray">
          <a:xfrm>
            <a:off x="3903260" y="1351128"/>
            <a:ext cx="7902053" cy="5308979"/>
          </a:xfrm>
          <a:prstGeom prst="rect">
            <a:avLst/>
          </a:prstGeom>
        </p:spPr>
        <p:txBody>
          <a:bodyPr vert="horz" wrap="square" lIns="91440" tIns="45720" rIns="91440" bIns="45720" rtlCol="0" anchor="ctr">
            <a:noAutofit/>
          </a:bodyPr>
          <a:lstStyle/>
          <a:p>
            <a:endParaRPr lang="en-IN" sz="2000" dirty="0" smtClean="0"/>
          </a:p>
        </p:txBody>
      </p:sp>
      <p:graphicFrame>
        <p:nvGraphicFramePr>
          <p:cNvPr id="6" name="Diagram 5"/>
          <p:cNvGraphicFramePr/>
          <p:nvPr>
            <p:extLst>
              <p:ext uri="{D42A27DB-BD31-4B8C-83A1-F6EECF244321}">
                <p14:modId xmlns:p14="http://schemas.microsoft.com/office/powerpoint/2010/main" val="305421436"/>
              </p:ext>
            </p:extLst>
          </p:nvPr>
        </p:nvGraphicFramePr>
        <p:xfrm>
          <a:off x="267666" y="895844"/>
          <a:ext cx="399953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bwMode="gray">
          <a:xfrm>
            <a:off x="629983" y="4830653"/>
            <a:ext cx="857496" cy="1045029"/>
          </a:xfrm>
          <a:prstGeom prst="rect">
            <a:avLst/>
          </a:prstGeom>
        </p:spPr>
        <p:txBody>
          <a:bodyPr vert="horz" wrap="square" lIns="91440" tIns="45720" rIns="91440" bIns="45720" rtlCol="0" anchor="ctr">
            <a:noAutofit/>
          </a:bodyPr>
          <a:lstStyle/>
          <a:p>
            <a:pPr lvl="0"/>
            <a:r>
              <a:rPr lang="en-IN" sz="800" dirty="0" smtClean="0"/>
              <a:t>Programmer defined </a:t>
            </a:r>
            <a:r>
              <a:rPr lang="en-IN" sz="800" dirty="0"/>
              <a:t>logical and physical structure, access methods </a:t>
            </a:r>
          </a:p>
          <a:p>
            <a:endParaRPr lang="en-IN" sz="500" dirty="0" smtClean="0"/>
          </a:p>
        </p:txBody>
      </p:sp>
    </p:spTree>
    <p:extLst>
      <p:ext uri="{BB962C8B-B14F-4D97-AF65-F5344CB8AC3E}">
        <p14:creationId xmlns:p14="http://schemas.microsoft.com/office/powerpoint/2010/main" val="16984469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40</a:t>
            </a:fld>
            <a:endParaRPr lang="en-US" dirty="0">
              <a:solidFill>
                <a:srgbClr val="0E5580"/>
              </a:solidFill>
            </a:endParaRPr>
          </a:p>
        </p:txBody>
      </p:sp>
      <p:sp>
        <p:nvSpPr>
          <p:cNvPr id="3" name="Rectangle 2"/>
          <p:cNvSpPr/>
          <p:nvPr/>
        </p:nvSpPr>
        <p:spPr>
          <a:xfrm>
            <a:off x="464457" y="295729"/>
            <a:ext cx="9550400" cy="516164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Thank You</a:t>
            </a:r>
            <a:endParaRPr lang="en-IN" sz="3200" dirty="0"/>
          </a:p>
        </p:txBody>
      </p:sp>
    </p:spTree>
    <p:extLst>
      <p:ext uri="{BB962C8B-B14F-4D97-AF65-F5344CB8AC3E}">
        <p14:creationId xmlns:p14="http://schemas.microsoft.com/office/powerpoint/2010/main" val="119181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File based data management to DBMS</a:t>
            </a:r>
            <a:endParaRPr lang="en-IN" dirty="0"/>
          </a:p>
        </p:txBody>
      </p:sp>
      <p:sp>
        <p:nvSpPr>
          <p:cNvPr id="3" name="Content Placeholder 2"/>
          <p:cNvSpPr>
            <a:spLocks noGrp="1"/>
          </p:cNvSpPr>
          <p:nvPr>
            <p:ph idx="1"/>
          </p:nvPr>
        </p:nvSpPr>
        <p:spPr>
          <a:xfrm>
            <a:off x="629984" y="1402996"/>
            <a:ext cx="11011552" cy="4573789"/>
          </a:xfrm>
        </p:spPr>
        <p:txBody>
          <a:bodyPr>
            <a:normAutofit/>
          </a:bodyPr>
          <a:lstStyle/>
          <a:p>
            <a:pPr>
              <a:buClr>
                <a:schemeClr val="tx2"/>
              </a:buClr>
            </a:pPr>
            <a:r>
              <a:rPr lang="en-IN" sz="1200" dirty="0" smtClean="0"/>
              <a:t>Flat file systems were first attempt of computerization of manual book-keeping system</a:t>
            </a:r>
          </a:p>
          <a:p>
            <a:pPr>
              <a:buClr>
                <a:schemeClr val="tx2"/>
              </a:buClr>
            </a:pPr>
            <a:r>
              <a:rPr lang="en-IN" sz="1200" dirty="0" smtClean="0"/>
              <a:t>Retrieval of data was possible only by sequential reading. Updating and deleting the existing records was almost impossible</a:t>
            </a:r>
          </a:p>
          <a:p>
            <a:pPr>
              <a:buClr>
                <a:schemeClr val="tx2"/>
              </a:buClr>
            </a:pPr>
            <a:r>
              <a:rPr lang="en-IN" sz="1200" dirty="0" smtClean="0"/>
              <a:t>The only way to delete file records was to create a new file which did not contain them</a:t>
            </a:r>
          </a:p>
          <a:p>
            <a:pPr>
              <a:buClr>
                <a:schemeClr val="tx2"/>
              </a:buClr>
            </a:pPr>
            <a:r>
              <a:rPr lang="en-IN" sz="1200" dirty="0" smtClean="0"/>
              <a:t>Only way to update records in sequential file is to create a new file which contains the updated records</a:t>
            </a:r>
          </a:p>
          <a:p>
            <a:pPr marL="0" indent="0">
              <a:buClr>
                <a:schemeClr val="tx2"/>
              </a:buClr>
              <a:buNone/>
            </a:pPr>
            <a:endParaRPr lang="en-IN" dirty="0"/>
          </a:p>
          <a:p>
            <a:pPr marL="0" indent="0">
              <a:buNone/>
            </a:pPr>
            <a:endParaRPr lang="en-IN"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5</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sp>
        <p:nvSpPr>
          <p:cNvPr id="8" name="TextBox 7"/>
          <p:cNvSpPr txBox="1"/>
          <p:nvPr/>
        </p:nvSpPr>
        <p:spPr bwMode="gray">
          <a:xfrm>
            <a:off x="3903260" y="1351128"/>
            <a:ext cx="7902053" cy="5308979"/>
          </a:xfrm>
          <a:prstGeom prst="rect">
            <a:avLst/>
          </a:prstGeom>
        </p:spPr>
        <p:txBody>
          <a:bodyPr vert="horz" wrap="square" lIns="91440" tIns="45720" rIns="91440" bIns="45720" rtlCol="0" anchor="ctr">
            <a:noAutofit/>
          </a:bodyPr>
          <a:lstStyle/>
          <a:p>
            <a:endParaRPr lang="en-IN" sz="2000" dirty="0" smtClean="0"/>
          </a:p>
        </p:txBody>
      </p:sp>
      <p:pic>
        <p:nvPicPr>
          <p:cNvPr id="7" name="Picture 2" descr="http://image.slidesharecdn.com/gettingstartedwithdbms-141118210446-conversion-gate01/95/presentation-on-database-management-system-4-638.jpg?cb=1416345084"/>
          <p:cNvPicPr>
            <a:picLocks noChangeAspect="1" noChangeArrowheads="1"/>
          </p:cNvPicPr>
          <p:nvPr/>
        </p:nvPicPr>
        <p:blipFill rotWithShape="1">
          <a:blip r:embed="rId2">
            <a:clrChange>
              <a:clrFrom>
                <a:srgbClr val="E1CCCB"/>
              </a:clrFrom>
              <a:clrTo>
                <a:srgbClr val="E1CCCB">
                  <a:alpha val="0"/>
                </a:srgbClr>
              </a:clrTo>
            </a:clrChange>
            <a:grayscl/>
            <a:extLst>
              <a:ext uri="{28A0092B-C50C-407E-A947-70E740481C1C}">
                <a14:useLocalDpi xmlns:a14="http://schemas.microsoft.com/office/drawing/2010/main" val="0"/>
              </a:ext>
            </a:extLst>
          </a:blip>
          <a:srcRect b="22848"/>
          <a:stretch/>
        </p:blipFill>
        <p:spPr bwMode="auto">
          <a:xfrm>
            <a:off x="734640" y="2743274"/>
            <a:ext cx="9681027" cy="3733073"/>
          </a:xfrm>
          <a:prstGeom prst="rect">
            <a:avLst/>
          </a:prstGeom>
          <a:solidFill>
            <a:schemeClr val="bg1"/>
          </a:solidFill>
        </p:spPr>
      </p:pic>
    </p:spTree>
    <p:extLst>
      <p:ext uri="{BB962C8B-B14F-4D97-AF65-F5344CB8AC3E}">
        <p14:creationId xmlns:p14="http://schemas.microsoft.com/office/powerpoint/2010/main" val="2894010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DBMS</a:t>
            </a:r>
            <a:endParaRPr lang="en-IN" dirty="0"/>
          </a:p>
        </p:txBody>
      </p:sp>
      <p:sp>
        <p:nvSpPr>
          <p:cNvPr id="3" name="Content Placeholder 2"/>
          <p:cNvSpPr>
            <a:spLocks noGrp="1"/>
          </p:cNvSpPr>
          <p:nvPr>
            <p:ph idx="1"/>
          </p:nvPr>
        </p:nvSpPr>
        <p:spPr/>
        <p:txBody>
          <a:bodyPr/>
          <a:lstStyle/>
          <a:p>
            <a:r>
              <a:rPr lang="en-IN" dirty="0" smtClean="0"/>
              <a:t> </a:t>
            </a:r>
            <a:endParaRPr lang="en-IN"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6</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solidFill>
                  <a:schemeClr val="tx2">
                    <a:lumMod val="75000"/>
                  </a:schemeClr>
                </a:solidFill>
              </a:rPr>
              <a:t> </a:t>
            </a:r>
            <a:endParaRPr lang="en-IN" dirty="0">
              <a:solidFill>
                <a:schemeClr val="tx2">
                  <a:lumMod val="75000"/>
                </a:schemeClr>
              </a:solidFill>
            </a:endParaRPr>
          </a:p>
        </p:txBody>
      </p:sp>
      <p:pic>
        <p:nvPicPr>
          <p:cNvPr id="6146" name="Picture 2" descr="http://image.slidesharecdn.com/rdbmsmaster-sp-130325010327-phpapp02/95/historical-evolution-of-rdbms-9-638.jpg?cb=1364173540"/>
          <p:cNvPicPr>
            <a:picLocks noChangeAspect="1" noChangeArrowheads="1"/>
          </p:cNvPicPr>
          <p:nvPr/>
        </p:nvPicPr>
        <p:blipFill rotWithShape="1">
          <a:blip r:embed="rId2">
            <a:extLst>
              <a:ext uri="{28A0092B-C50C-407E-A947-70E740481C1C}">
                <a14:useLocalDpi xmlns:a14="http://schemas.microsoft.com/office/drawing/2010/main" val="0"/>
              </a:ext>
            </a:extLst>
          </a:blip>
          <a:srcRect t="18645" b="10095"/>
          <a:stretch/>
        </p:blipFill>
        <p:spPr bwMode="auto">
          <a:xfrm>
            <a:off x="310668" y="1654628"/>
            <a:ext cx="6685217" cy="41220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2757715" y="1272879"/>
            <a:ext cx="1553028" cy="358195"/>
          </a:xfrm>
          <a:prstGeom prst="rect">
            <a:avLst/>
          </a:prstGeom>
          <a:solidFill>
            <a:srgbClr val="4A4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DBMS</a:t>
            </a:r>
            <a:endParaRPr lang="en-IN" dirty="0"/>
          </a:p>
        </p:txBody>
      </p:sp>
      <p:pic>
        <p:nvPicPr>
          <p:cNvPr id="6148" name="Picture 4" descr="http://a.files.bbci.co.uk/bam/live/content/z9fdxnb/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657" y="1846555"/>
            <a:ext cx="5264890" cy="3629025"/>
          </a:xfrm>
          <a:prstGeom prst="rect">
            <a:avLst/>
          </a:prstGeom>
          <a:solidFill>
            <a:srgbClr val="4A4A67"/>
          </a:solidFill>
        </p:spPr>
      </p:pic>
    </p:spTree>
    <p:extLst>
      <p:ext uri="{BB962C8B-B14F-4D97-AF65-F5344CB8AC3E}">
        <p14:creationId xmlns:p14="http://schemas.microsoft.com/office/powerpoint/2010/main" val="248620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Data Structures</a:t>
            </a:r>
            <a:endParaRPr lang="en-IN" dirty="0"/>
          </a:p>
        </p:txBody>
      </p:sp>
      <p:sp>
        <p:nvSpPr>
          <p:cNvPr id="3" name="Content Placeholder 2"/>
          <p:cNvSpPr>
            <a:spLocks noGrp="1"/>
          </p:cNvSpPr>
          <p:nvPr>
            <p:ph idx="1"/>
          </p:nvPr>
        </p:nvSpPr>
        <p:spPr>
          <a:xfrm>
            <a:off x="370458" y="2024009"/>
            <a:ext cx="7875414" cy="3952776"/>
          </a:xfrm>
        </p:spPr>
        <p:txBody>
          <a:bodyPr>
            <a:normAutofit/>
          </a:bodyPr>
          <a:lstStyle/>
          <a:p>
            <a:pPr>
              <a:buFont typeface="Wingdings" panose="05000000000000000000" pitchFamily="2" charset="2"/>
              <a:buChar char="§"/>
            </a:pPr>
            <a:r>
              <a:rPr lang="en-IN" dirty="0"/>
              <a:t>Unstructured data (or unstructured information) refers to information that either does not have a pre-defined data model or </a:t>
            </a:r>
            <a:r>
              <a:rPr lang="en-IN" b="1" dirty="0"/>
              <a:t>is not organized in a pre-defined manner</a:t>
            </a:r>
            <a:r>
              <a:rPr lang="en-IN" dirty="0" smtClean="0"/>
              <a:t>. Unstructured</a:t>
            </a:r>
            <a:r>
              <a:rPr lang="en-IN" dirty="0"/>
              <a:t> information is typically text-heavy, but may contain data such as dates, numbers, and facts as well</a:t>
            </a:r>
            <a:r>
              <a:rPr lang="en-IN" dirty="0" smtClean="0"/>
              <a:t>.</a:t>
            </a:r>
          </a:p>
          <a:p>
            <a:pPr marL="0" indent="0">
              <a:buNone/>
            </a:pPr>
            <a:endParaRPr lang="en-IN" sz="1800" b="1" dirty="0"/>
          </a:p>
          <a:p>
            <a:pPr>
              <a:buFont typeface="Wingdings" panose="05000000000000000000" pitchFamily="2" charset="2"/>
              <a:buChar char="§"/>
            </a:pPr>
            <a:endParaRPr lang="en-IN" b="1" dirty="0" smtClean="0"/>
          </a:p>
          <a:p>
            <a:pPr>
              <a:buFont typeface="Wingdings" panose="05000000000000000000" pitchFamily="2" charset="2"/>
              <a:buChar char="§"/>
            </a:pPr>
            <a:r>
              <a:rPr lang="en-IN" i="1" dirty="0"/>
              <a:t>Structured data</a:t>
            </a:r>
            <a:r>
              <a:rPr lang="en-IN" dirty="0"/>
              <a:t> refers to kinds of data with a </a:t>
            </a:r>
            <a:r>
              <a:rPr lang="en-IN" b="1" dirty="0"/>
              <a:t>high level of organization</a:t>
            </a:r>
            <a:r>
              <a:rPr lang="en-IN" dirty="0"/>
              <a:t>, such as information in a relational database. When information is highly structured and predictable, search engines can more easily organize and display it in creative ways.</a:t>
            </a:r>
            <a:endParaRPr lang="en-IN" sz="18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7</a:t>
            </a:fld>
            <a:endParaRPr lang="en-US" dirty="0">
              <a:solidFill>
                <a:srgbClr val="0E5580"/>
              </a:solidFill>
            </a:endParaRPr>
          </a:p>
        </p:txBody>
      </p:sp>
      <p:sp>
        <p:nvSpPr>
          <p:cNvPr id="5" name="Text Placeholder 4"/>
          <p:cNvSpPr>
            <a:spLocks noGrp="1"/>
          </p:cNvSpPr>
          <p:nvPr>
            <p:ph type="body" sz="quarter" idx="13"/>
          </p:nvPr>
        </p:nvSpPr>
        <p:spPr/>
        <p:txBody>
          <a:bodyPr/>
          <a:lstStyle/>
          <a:p>
            <a:r>
              <a:rPr lang="en-IN" dirty="0" smtClean="0"/>
              <a:t> </a:t>
            </a:r>
            <a:endParaRPr lang="en-IN" dirty="0"/>
          </a:p>
        </p:txBody>
      </p:sp>
      <p:pic>
        <p:nvPicPr>
          <p:cNvPr id="8" name="Picture 7"/>
          <p:cNvPicPr>
            <a:picLocks noChangeAspect="1"/>
          </p:cNvPicPr>
          <p:nvPr/>
        </p:nvPicPr>
        <p:blipFill>
          <a:blip r:embed="rId2"/>
          <a:stretch>
            <a:fillRect/>
          </a:stretch>
        </p:blipFill>
        <p:spPr>
          <a:xfrm>
            <a:off x="8245872" y="1402994"/>
            <a:ext cx="3395665" cy="5186491"/>
          </a:xfrm>
          <a:prstGeom prst="rect">
            <a:avLst/>
          </a:prstGeom>
        </p:spPr>
      </p:pic>
      <p:sp>
        <p:nvSpPr>
          <p:cNvPr id="9" name="Rectangle 8"/>
          <p:cNvSpPr/>
          <p:nvPr/>
        </p:nvSpPr>
        <p:spPr>
          <a:xfrm>
            <a:off x="3526970" y="1402994"/>
            <a:ext cx="2365829" cy="396454"/>
          </a:xfrm>
          <a:prstGeom prst="rect">
            <a:avLst/>
          </a:prstGeom>
          <a:solidFill>
            <a:schemeClr val="bg2">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Unstructured Data</a:t>
            </a:r>
            <a:endParaRPr lang="en-IN" sz="1600" dirty="0"/>
          </a:p>
        </p:txBody>
      </p:sp>
      <p:sp>
        <p:nvSpPr>
          <p:cNvPr id="11" name="Rectangle 10"/>
          <p:cNvSpPr/>
          <p:nvPr/>
        </p:nvSpPr>
        <p:spPr>
          <a:xfrm>
            <a:off x="3526970" y="3599785"/>
            <a:ext cx="2365829" cy="396454"/>
          </a:xfrm>
          <a:prstGeom prst="rect">
            <a:avLst/>
          </a:prstGeom>
          <a:solidFill>
            <a:schemeClr val="bg2">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Structured Data</a:t>
            </a:r>
            <a:endParaRPr lang="en-IN" sz="1600" dirty="0"/>
          </a:p>
        </p:txBody>
      </p:sp>
    </p:spTree>
    <p:extLst>
      <p:ext uri="{BB962C8B-B14F-4D97-AF65-F5344CB8AC3E}">
        <p14:creationId xmlns:p14="http://schemas.microsoft.com/office/powerpoint/2010/main" val="419149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Relational data &amp; transactions</a:t>
            </a:r>
            <a:endParaRPr lang="en-IN" dirty="0"/>
          </a:p>
        </p:txBody>
      </p:sp>
      <p:sp>
        <p:nvSpPr>
          <p:cNvPr id="9" name="Text Placeholder 8"/>
          <p:cNvSpPr>
            <a:spLocks noGrp="1"/>
          </p:cNvSpPr>
          <p:nvPr>
            <p:ph type="body" idx="1"/>
          </p:nvPr>
        </p:nvSpPr>
        <p:spPr>
          <a:xfrm>
            <a:off x="629984" y="1628503"/>
            <a:ext cx="5350127" cy="539931"/>
          </a:xfrm>
        </p:spPr>
        <p:txBody>
          <a:bodyPr/>
          <a:lstStyle/>
          <a:p>
            <a:r>
              <a:rPr lang="en-IN" dirty="0" err="1" smtClean="0">
                <a:solidFill>
                  <a:schemeClr val="tx2"/>
                </a:solidFill>
              </a:rPr>
              <a:t>Codd’s</a:t>
            </a:r>
            <a:r>
              <a:rPr lang="en-IN" dirty="0" smtClean="0">
                <a:solidFill>
                  <a:schemeClr val="tx2"/>
                </a:solidFill>
              </a:rPr>
              <a:t> rules for relational data </a:t>
            </a:r>
            <a:endParaRPr lang="en-IN" dirty="0">
              <a:solidFill>
                <a:schemeClr val="tx2"/>
              </a:solidFill>
            </a:endParaRPr>
          </a:p>
        </p:txBody>
      </p:sp>
      <p:sp>
        <p:nvSpPr>
          <p:cNvPr id="10" name="Content Placeholder 9"/>
          <p:cNvSpPr>
            <a:spLocks noGrp="1"/>
          </p:cNvSpPr>
          <p:nvPr>
            <p:ph sz="half" idx="2"/>
          </p:nvPr>
        </p:nvSpPr>
        <p:spPr>
          <a:xfrm>
            <a:off x="629983" y="2255520"/>
            <a:ext cx="5350127" cy="4404587"/>
          </a:xfrm>
        </p:spPr>
        <p:txBody>
          <a:bodyPr>
            <a:normAutofit fontScale="92500" lnSpcReduction="10000"/>
          </a:bodyPr>
          <a:lstStyle/>
          <a:p>
            <a:pPr>
              <a:buClr>
                <a:schemeClr val="tx2"/>
              </a:buClr>
              <a:buFont typeface="+mj-lt"/>
              <a:buAutoNum type="arabicParenR"/>
            </a:pPr>
            <a:r>
              <a:rPr lang="en-IN" dirty="0"/>
              <a:t>Information rule</a:t>
            </a:r>
          </a:p>
          <a:p>
            <a:pPr>
              <a:buClr>
                <a:schemeClr val="tx2"/>
              </a:buClr>
              <a:buFont typeface="+mj-lt"/>
              <a:buAutoNum type="arabicParenR"/>
            </a:pPr>
            <a:r>
              <a:rPr lang="en-IN" dirty="0"/>
              <a:t>Guaranteed access rule</a:t>
            </a:r>
          </a:p>
          <a:p>
            <a:pPr>
              <a:buClr>
                <a:schemeClr val="tx2"/>
              </a:buClr>
              <a:buFont typeface="+mj-lt"/>
              <a:buAutoNum type="arabicParenR"/>
            </a:pPr>
            <a:r>
              <a:rPr lang="en-IN" dirty="0"/>
              <a:t>Systematic treatment of NULL values</a:t>
            </a:r>
          </a:p>
          <a:p>
            <a:pPr>
              <a:buClr>
                <a:schemeClr val="tx2"/>
              </a:buClr>
              <a:buFont typeface="+mj-lt"/>
              <a:buAutoNum type="arabicParenR"/>
            </a:pPr>
            <a:r>
              <a:rPr lang="en-IN" dirty="0"/>
              <a:t>Active online catalogue</a:t>
            </a:r>
          </a:p>
          <a:p>
            <a:pPr>
              <a:buClr>
                <a:schemeClr val="tx2"/>
              </a:buClr>
              <a:buFont typeface="+mj-lt"/>
              <a:buAutoNum type="arabicParenR"/>
            </a:pPr>
            <a:r>
              <a:rPr lang="en-IN" dirty="0"/>
              <a:t>Comprehensive data sublanguage rule</a:t>
            </a:r>
          </a:p>
          <a:p>
            <a:pPr>
              <a:buClr>
                <a:schemeClr val="tx2"/>
              </a:buClr>
              <a:buFont typeface="+mj-lt"/>
              <a:buAutoNum type="arabicParenR"/>
            </a:pPr>
            <a:r>
              <a:rPr lang="en-IN" dirty="0"/>
              <a:t>View updating rule</a:t>
            </a:r>
          </a:p>
          <a:p>
            <a:pPr>
              <a:buClr>
                <a:schemeClr val="tx2"/>
              </a:buClr>
              <a:buFont typeface="+mj-lt"/>
              <a:buAutoNum type="arabicParenR"/>
            </a:pPr>
            <a:r>
              <a:rPr lang="en-IN" dirty="0"/>
              <a:t>High-level insert, update and delete</a:t>
            </a:r>
          </a:p>
          <a:p>
            <a:pPr>
              <a:buClr>
                <a:schemeClr val="tx2"/>
              </a:buClr>
              <a:buFont typeface="+mj-lt"/>
              <a:buAutoNum type="arabicParenR"/>
            </a:pPr>
            <a:r>
              <a:rPr lang="en-IN" dirty="0"/>
              <a:t>Physical data independence</a:t>
            </a:r>
          </a:p>
          <a:p>
            <a:pPr>
              <a:buClr>
                <a:schemeClr val="tx2"/>
              </a:buClr>
              <a:buFont typeface="+mj-lt"/>
              <a:buAutoNum type="arabicParenR"/>
            </a:pPr>
            <a:r>
              <a:rPr lang="en-IN" dirty="0"/>
              <a:t>Logical data independence</a:t>
            </a:r>
          </a:p>
          <a:p>
            <a:pPr>
              <a:buClr>
                <a:schemeClr val="tx2"/>
              </a:buClr>
              <a:buFont typeface="+mj-lt"/>
              <a:buAutoNum type="arabicParenR"/>
            </a:pPr>
            <a:r>
              <a:rPr lang="en-IN" dirty="0"/>
              <a:t>Integrity independence</a:t>
            </a:r>
          </a:p>
          <a:p>
            <a:pPr>
              <a:buClr>
                <a:schemeClr val="tx2"/>
              </a:buClr>
              <a:buFont typeface="+mj-lt"/>
              <a:buAutoNum type="arabicParenR"/>
            </a:pPr>
            <a:r>
              <a:rPr lang="en-IN" dirty="0"/>
              <a:t>Distribution independence</a:t>
            </a:r>
          </a:p>
          <a:p>
            <a:pPr>
              <a:buClr>
                <a:schemeClr val="tx2"/>
              </a:buClr>
              <a:buFont typeface="+mj-lt"/>
              <a:buAutoNum type="arabicParenR"/>
            </a:pPr>
            <a:r>
              <a:rPr lang="en-IN" dirty="0"/>
              <a:t>Non-subversion rule</a:t>
            </a:r>
          </a:p>
          <a:p>
            <a:endParaRPr lang="en-IN" dirty="0"/>
          </a:p>
        </p:txBody>
      </p:sp>
      <p:sp>
        <p:nvSpPr>
          <p:cNvPr id="11" name="Text Placeholder 10"/>
          <p:cNvSpPr>
            <a:spLocks noGrp="1"/>
          </p:cNvSpPr>
          <p:nvPr>
            <p:ph type="body" sz="quarter" idx="3"/>
          </p:nvPr>
        </p:nvSpPr>
        <p:spPr>
          <a:xfrm>
            <a:off x="6208709" y="1628346"/>
            <a:ext cx="5051474" cy="540087"/>
          </a:xfrm>
        </p:spPr>
        <p:txBody>
          <a:bodyPr/>
          <a:lstStyle/>
          <a:p>
            <a:r>
              <a:rPr lang="en-IN" dirty="0" smtClean="0">
                <a:solidFill>
                  <a:schemeClr val="tx2"/>
                </a:solidFill>
              </a:rPr>
              <a:t>ACID transaction data</a:t>
            </a:r>
            <a:endParaRPr lang="en-IN" dirty="0">
              <a:solidFill>
                <a:schemeClr val="tx2"/>
              </a:solidFill>
            </a:endParaRPr>
          </a:p>
        </p:txBody>
      </p:sp>
      <p:graphicFrame>
        <p:nvGraphicFramePr>
          <p:cNvPr id="14" name="Content Placeholder 13"/>
          <p:cNvGraphicFramePr>
            <a:graphicFrameLocks noGrp="1"/>
          </p:cNvGraphicFramePr>
          <p:nvPr>
            <p:ph sz="quarter" idx="4"/>
            <p:extLst>
              <p:ext uri="{D42A27DB-BD31-4B8C-83A1-F6EECF244321}">
                <p14:modId xmlns:p14="http://schemas.microsoft.com/office/powerpoint/2010/main" val="1818503062"/>
              </p:ext>
            </p:extLst>
          </p:nvPr>
        </p:nvGraphicFramePr>
        <p:xfrm>
          <a:off x="6208713" y="2335213"/>
          <a:ext cx="5051425" cy="415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solidFill>
                  <a:srgbClr val="0E5580"/>
                </a:solidFill>
              </a:rPr>
              <a:pPr/>
              <a:t>8</a:t>
            </a:fld>
            <a:endParaRPr lang="en-US" dirty="0">
              <a:solidFill>
                <a:srgbClr val="0E5580"/>
              </a:solidFill>
            </a:endParaRPr>
          </a:p>
        </p:txBody>
      </p:sp>
      <p:sp>
        <p:nvSpPr>
          <p:cNvPr id="8" name="TextBox 7"/>
          <p:cNvSpPr txBox="1"/>
          <p:nvPr/>
        </p:nvSpPr>
        <p:spPr bwMode="gray">
          <a:xfrm>
            <a:off x="3903260" y="1351128"/>
            <a:ext cx="7902053" cy="5308979"/>
          </a:xfrm>
          <a:prstGeom prst="rect">
            <a:avLst/>
          </a:prstGeom>
        </p:spPr>
        <p:txBody>
          <a:bodyPr vert="horz" wrap="square" lIns="91440" tIns="45720" rIns="91440" bIns="45720" rtlCol="0" anchor="ctr">
            <a:noAutofit/>
          </a:bodyPr>
          <a:lstStyle/>
          <a:p>
            <a:endParaRPr lang="en-IN" sz="2000" dirty="0" smtClean="0"/>
          </a:p>
        </p:txBody>
      </p:sp>
      <p:sp>
        <p:nvSpPr>
          <p:cNvPr id="16" name="TextBox 15"/>
          <p:cNvSpPr txBox="1"/>
          <p:nvPr/>
        </p:nvSpPr>
        <p:spPr bwMode="gray">
          <a:xfrm>
            <a:off x="6426926" y="2734491"/>
            <a:ext cx="505097" cy="461555"/>
          </a:xfrm>
          <a:prstGeom prst="rect">
            <a:avLst/>
          </a:prstGeom>
        </p:spPr>
        <p:txBody>
          <a:bodyPr vert="horz" wrap="square" lIns="91440" tIns="45720" rIns="91440" bIns="45720" rtlCol="0" anchor="ctr">
            <a:noAutofit/>
          </a:bodyPr>
          <a:lstStyle/>
          <a:p>
            <a:endParaRPr lang="en-IN" sz="2000" dirty="0" smtClean="0"/>
          </a:p>
        </p:txBody>
      </p:sp>
      <p:sp>
        <p:nvSpPr>
          <p:cNvPr id="17" name="TextBox 16"/>
          <p:cNvSpPr txBox="1"/>
          <p:nvPr/>
        </p:nvSpPr>
        <p:spPr bwMode="gray">
          <a:xfrm>
            <a:off x="6579326" y="2886891"/>
            <a:ext cx="505097" cy="461555"/>
          </a:xfrm>
          <a:prstGeom prst="rect">
            <a:avLst/>
          </a:prstGeom>
        </p:spPr>
        <p:txBody>
          <a:bodyPr vert="horz" wrap="square" lIns="91440" tIns="45720" rIns="91440" bIns="45720" rtlCol="0" anchor="ctr">
            <a:noAutofit/>
          </a:bodyPr>
          <a:lstStyle/>
          <a:p>
            <a:endParaRPr lang="en-IN" sz="2000" dirty="0" smtClean="0"/>
          </a:p>
        </p:txBody>
      </p:sp>
      <p:sp>
        <p:nvSpPr>
          <p:cNvPr id="18" name="TextBox 17"/>
          <p:cNvSpPr txBox="1"/>
          <p:nvPr/>
        </p:nvSpPr>
        <p:spPr bwMode="gray">
          <a:xfrm>
            <a:off x="6494752" y="2700611"/>
            <a:ext cx="565024" cy="461555"/>
          </a:xfrm>
          <a:prstGeom prst="rect">
            <a:avLst/>
          </a:prstGeom>
        </p:spPr>
        <p:txBody>
          <a:bodyPr vert="horz" wrap="square" lIns="91440" tIns="45720" rIns="91440" bIns="45720" rtlCol="0" anchor="ctr">
            <a:noAutofit/>
          </a:bodyPr>
          <a:lstStyle/>
          <a:p>
            <a:r>
              <a:rPr lang="en-IN" sz="2000" b="1" dirty="0" smtClean="0"/>
              <a:t>A</a:t>
            </a:r>
          </a:p>
        </p:txBody>
      </p:sp>
      <p:sp>
        <p:nvSpPr>
          <p:cNvPr id="19" name="TextBox 18"/>
          <p:cNvSpPr txBox="1"/>
          <p:nvPr/>
        </p:nvSpPr>
        <p:spPr bwMode="gray">
          <a:xfrm>
            <a:off x="6847377" y="3662590"/>
            <a:ext cx="565024" cy="461555"/>
          </a:xfrm>
          <a:prstGeom prst="rect">
            <a:avLst/>
          </a:prstGeom>
        </p:spPr>
        <p:txBody>
          <a:bodyPr vert="horz" wrap="square" lIns="91440" tIns="45720" rIns="91440" bIns="45720" rtlCol="0" anchor="ctr">
            <a:noAutofit/>
          </a:bodyPr>
          <a:lstStyle/>
          <a:p>
            <a:r>
              <a:rPr lang="en-IN" sz="2000" b="1" dirty="0"/>
              <a:t>C</a:t>
            </a:r>
            <a:endParaRPr lang="en-IN" sz="2000" b="1" dirty="0" smtClean="0"/>
          </a:p>
        </p:txBody>
      </p:sp>
      <p:sp>
        <p:nvSpPr>
          <p:cNvPr id="20" name="TextBox 19"/>
          <p:cNvSpPr txBox="1"/>
          <p:nvPr/>
        </p:nvSpPr>
        <p:spPr bwMode="gray">
          <a:xfrm>
            <a:off x="6851731" y="4624569"/>
            <a:ext cx="565024" cy="461555"/>
          </a:xfrm>
          <a:prstGeom prst="rect">
            <a:avLst/>
          </a:prstGeom>
        </p:spPr>
        <p:txBody>
          <a:bodyPr vert="horz" wrap="square" lIns="91440" tIns="45720" rIns="91440" bIns="45720" rtlCol="0" anchor="ctr">
            <a:noAutofit/>
          </a:bodyPr>
          <a:lstStyle/>
          <a:p>
            <a:r>
              <a:rPr lang="en-IN" sz="2000" b="1" dirty="0"/>
              <a:t>I</a:t>
            </a:r>
            <a:endParaRPr lang="en-IN" sz="2000" b="1" dirty="0" smtClean="0"/>
          </a:p>
        </p:txBody>
      </p:sp>
      <p:sp>
        <p:nvSpPr>
          <p:cNvPr id="21" name="TextBox 20"/>
          <p:cNvSpPr txBox="1"/>
          <p:nvPr/>
        </p:nvSpPr>
        <p:spPr bwMode="gray">
          <a:xfrm>
            <a:off x="6509475" y="5586548"/>
            <a:ext cx="565024" cy="461555"/>
          </a:xfrm>
          <a:prstGeom prst="rect">
            <a:avLst/>
          </a:prstGeom>
        </p:spPr>
        <p:txBody>
          <a:bodyPr vert="horz" wrap="square" lIns="91440" tIns="45720" rIns="91440" bIns="45720" rtlCol="0" anchor="ctr">
            <a:noAutofit/>
          </a:bodyPr>
          <a:lstStyle/>
          <a:p>
            <a:r>
              <a:rPr lang="en-IN" sz="2000" b="1" dirty="0"/>
              <a:t>D</a:t>
            </a:r>
            <a:endParaRPr lang="en-IN" sz="2000" b="1" dirty="0" smtClean="0"/>
          </a:p>
        </p:txBody>
      </p:sp>
    </p:spTree>
    <p:extLst>
      <p:ext uri="{BB962C8B-B14F-4D97-AF65-F5344CB8AC3E}">
        <p14:creationId xmlns:p14="http://schemas.microsoft.com/office/powerpoint/2010/main" val="4150015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rgbClr val="0E5580"/>
                </a:solidFill>
              </a:rPr>
              <a:pPr/>
              <a:t>9</a:t>
            </a:fld>
            <a:endParaRPr lang="en-US" dirty="0">
              <a:solidFill>
                <a:srgbClr val="0E5580"/>
              </a:solidFill>
            </a:endParaRPr>
          </a:p>
        </p:txBody>
      </p:sp>
      <p:sp>
        <p:nvSpPr>
          <p:cNvPr id="3" name="Rectangle 2"/>
          <p:cNvSpPr/>
          <p:nvPr/>
        </p:nvSpPr>
        <p:spPr>
          <a:xfrm>
            <a:off x="464457" y="295729"/>
            <a:ext cx="9550400" cy="516164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smtClean="0"/>
              <a:t>SQL</a:t>
            </a:r>
          </a:p>
          <a:p>
            <a:pPr algn="ctr"/>
            <a:r>
              <a:rPr lang="en-IN" sz="3200" dirty="0" smtClean="0"/>
              <a:t>Language of The Databases</a:t>
            </a:r>
            <a:endParaRPr lang="en-IN" sz="3200" dirty="0"/>
          </a:p>
        </p:txBody>
      </p:sp>
    </p:spTree>
    <p:extLst>
      <p:ext uri="{BB962C8B-B14F-4D97-AF65-F5344CB8AC3E}">
        <p14:creationId xmlns:p14="http://schemas.microsoft.com/office/powerpoint/2010/main" val="2543620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2">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0A3F60"/>
      </a:hlink>
      <a:folHlink>
        <a:srgbClr val="062A40"/>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txDef>
      <a:spPr bwMode="gray"/>
      <a:bodyPr vert="horz" lIns="91440" tIns="45720" rIns="91440" bIns="45720" rtlCol="0" anchor="ctr">
        <a:noAutofit/>
      </a:bodyPr>
      <a:lstStyle>
        <a:defPPr>
          <a:defRPr sz="2000" dirty="0" smtClean="0"/>
        </a:defPPr>
      </a:lstStyle>
    </a:txDef>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6810</TotalTime>
  <Words>1883</Words>
  <Application>Microsoft Office PowerPoint</Application>
  <PresentationFormat>Widescreen</PresentationFormat>
  <Paragraphs>404</Paragraphs>
  <Slides>40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Wingdings</vt:lpstr>
      <vt:lpstr>Wingdings 3</vt:lpstr>
      <vt:lpstr>Ion Boardroom</vt:lpstr>
      <vt:lpstr> </vt:lpstr>
      <vt:lpstr>PowerPoint Presentation</vt:lpstr>
      <vt:lpstr>What is data?</vt:lpstr>
      <vt:lpstr>History of Database</vt:lpstr>
      <vt:lpstr>File based data management to DBMS</vt:lpstr>
      <vt:lpstr>What is DBMS</vt:lpstr>
      <vt:lpstr>Types of Data Structures</vt:lpstr>
      <vt:lpstr>Relational data &amp; transactions</vt:lpstr>
      <vt:lpstr>PowerPoint Presentation</vt:lpstr>
      <vt:lpstr>Database Basics</vt:lpstr>
      <vt:lpstr>Concept of Primary Key and Foreign Key</vt:lpstr>
      <vt:lpstr>SQL</vt:lpstr>
      <vt:lpstr> Type of SQL Statements</vt:lpstr>
      <vt:lpstr>PostgreSQL Data Types</vt:lpstr>
      <vt:lpstr>CREATE statement</vt:lpstr>
      <vt:lpstr>ALTER Statement</vt:lpstr>
      <vt:lpstr>INSERT Statement</vt:lpstr>
      <vt:lpstr>SELECT Statement</vt:lpstr>
      <vt:lpstr>UPDATE, DELETE &amp; TRUNCATE</vt:lpstr>
      <vt:lpstr>LOOPS AND CONDITIONALS</vt:lpstr>
      <vt:lpstr>SUB QUERIES</vt:lpstr>
      <vt:lpstr>SQL-JOINS</vt:lpstr>
      <vt:lpstr>SQL-More on JOINS </vt:lpstr>
      <vt:lpstr>PowerPoint Presentation</vt:lpstr>
      <vt:lpstr>PowerPoint Presentation</vt:lpstr>
      <vt:lpstr>Business need for BI &amp; DW</vt:lpstr>
      <vt:lpstr>ORIGINS OF OLTP AND OLAP</vt:lpstr>
      <vt:lpstr>OLTP &amp; OLAP</vt:lpstr>
      <vt:lpstr>OLTP &amp; OLAP</vt:lpstr>
      <vt:lpstr>OLTP &amp; OLAP</vt:lpstr>
      <vt:lpstr>Typical Data Warehousing Architecture</vt:lpstr>
      <vt:lpstr>Dimensions and Fact</vt:lpstr>
      <vt:lpstr>Entity Relationship Diagrams (ERDs)</vt:lpstr>
      <vt:lpstr>ERD TO DATA MODEL</vt:lpstr>
      <vt:lpstr>Star schema vs. Snowflake schema</vt:lpstr>
      <vt:lpstr>PowerPoint Presentation</vt:lpstr>
      <vt:lpstr>What is Big Data ???</vt:lpstr>
      <vt:lpstr>Magnitude and growth of Data</vt:lpstr>
      <vt:lpstr>Why it matters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AIA Analytics Deliverables and Timelines</dc:title>
  <dc:creator>Chitra Chatterjee</dc:creator>
  <cp:lastModifiedBy>Anumeha Dwivedi</cp:lastModifiedBy>
  <cp:revision>381</cp:revision>
  <dcterms:created xsi:type="dcterms:W3CDTF">2015-08-17T07:42:22Z</dcterms:created>
  <dcterms:modified xsi:type="dcterms:W3CDTF">2016-07-29T07:13:52Z</dcterms:modified>
</cp:coreProperties>
</file>